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712" r:id="rId2"/>
    <p:sldId id="713" r:id="rId3"/>
    <p:sldId id="705" r:id="rId4"/>
    <p:sldId id="706" r:id="rId5"/>
    <p:sldId id="720" r:id="rId6"/>
    <p:sldId id="721" r:id="rId7"/>
    <p:sldId id="256" r:id="rId8"/>
    <p:sldId id="715" r:id="rId9"/>
    <p:sldId id="716" r:id="rId10"/>
    <p:sldId id="717" r:id="rId11"/>
    <p:sldId id="719" r:id="rId1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98054" autoAdjust="0"/>
  </p:normalViewPr>
  <p:slideViewPr>
    <p:cSldViewPr snapToGrid="0">
      <p:cViewPr varScale="1">
        <p:scale>
          <a:sx n="86" d="100"/>
          <a:sy n="86" d="100"/>
        </p:scale>
        <p:origin x="-331"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912570-6A6F-42A3-9BD6-63B26FF6392A}" type="datetimeFigureOut">
              <a:rPr lang="zh-CN" altLang="en-US" smtClean="0"/>
              <a:t>2023-05-09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20A75D-D184-4801-90AE-B95555BF21B7}" type="slidenum">
              <a:rPr lang="zh-CN" altLang="en-US" smtClean="0"/>
              <a:t>‹#›</a:t>
            </a:fld>
            <a:endParaRPr lang="zh-CN" altLang="en-US"/>
          </a:p>
        </p:txBody>
      </p:sp>
    </p:spTree>
    <p:extLst>
      <p:ext uri="{BB962C8B-B14F-4D97-AF65-F5344CB8AC3E}">
        <p14:creationId xmlns:p14="http://schemas.microsoft.com/office/powerpoint/2010/main" val="41771552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a:extLst>
              <a:ext uri="{FF2B5EF4-FFF2-40B4-BE49-F238E27FC236}">
                <a16:creationId xmlns:a16="http://schemas.microsoft.com/office/drawing/2014/main" xmlns="" id="{4A918347-4777-467B-A948-DDD5F295410F}"/>
              </a:ext>
            </a:extLst>
          </p:cNvPr>
          <p:cNvSpPr>
            <a:spLocks noGrp="1" noRot="1" noChangeAspect="1" noChangeArrowheads="1" noTextEdit="1"/>
          </p:cNvSpPr>
          <p:nvPr>
            <p:ph type="sldImg" idx="4294967295"/>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备注占位符 2">
            <a:extLst>
              <a:ext uri="{FF2B5EF4-FFF2-40B4-BE49-F238E27FC236}">
                <a16:creationId xmlns:a16="http://schemas.microsoft.com/office/drawing/2014/main" xmlns="" id="{F87C7A06-8A3D-4C35-985B-0720D949E7F3}"/>
              </a:ext>
            </a:extLst>
          </p:cNvPr>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zh-CN" altLang="en-US"/>
          </a:p>
        </p:txBody>
      </p:sp>
      <p:sp>
        <p:nvSpPr>
          <p:cNvPr id="28676" name="灯片编号占位符 3">
            <a:extLst>
              <a:ext uri="{FF2B5EF4-FFF2-40B4-BE49-F238E27FC236}">
                <a16:creationId xmlns:a16="http://schemas.microsoft.com/office/drawing/2014/main" xmlns="" id="{69A068CF-7730-43D5-9C69-1F94DD15005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Tx/>
              <a:buNone/>
            </a:pPr>
            <a:fld id="{C49E7626-87BD-4C52-9095-9C71E4665D71}" type="slidenum">
              <a:rPr lang="zh-CN" altLang="en-US" smtClean="0">
                <a:solidFill>
                  <a:srgbClr val="000000"/>
                </a:solidFill>
                <a:latin typeface="Calibri" panose="020F0502020204030204" pitchFamily="34" charset="0"/>
              </a:rPr>
              <a:pPr>
                <a:buFontTx/>
                <a:buNone/>
              </a:pPr>
              <a:t>1</a:t>
            </a:fld>
            <a:endParaRPr lang="zh-CN" altLang="en-US">
              <a:solidFill>
                <a:srgbClr val="000000"/>
              </a:solidFill>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a:extLst>
              <a:ext uri="{FF2B5EF4-FFF2-40B4-BE49-F238E27FC236}">
                <a16:creationId xmlns:a16="http://schemas.microsoft.com/office/drawing/2014/main" xmlns="" id="{3D7974C0-2671-4F05-A837-948A7FAC65DE}"/>
              </a:ext>
            </a:extLst>
          </p:cNvPr>
          <p:cNvSpPr>
            <a:spLocks noGrp="1" noRot="1" noChangeAspect="1" noChangeArrowheads="1" noTextEdit="1"/>
          </p:cNvSpPr>
          <p:nvPr>
            <p:ph type="sldImg" idx="4294967295"/>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备注占位符 2">
            <a:extLst>
              <a:ext uri="{FF2B5EF4-FFF2-40B4-BE49-F238E27FC236}">
                <a16:creationId xmlns:a16="http://schemas.microsoft.com/office/drawing/2014/main" xmlns="" id="{3A0EFE1D-A2F1-44C3-96C3-EDD362150E5F}"/>
              </a:ext>
            </a:extLst>
          </p:cNvPr>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zh-CN" altLang="en-US"/>
          </a:p>
        </p:txBody>
      </p:sp>
      <p:sp>
        <p:nvSpPr>
          <p:cNvPr id="30724" name="灯片编号占位符 3">
            <a:extLst>
              <a:ext uri="{FF2B5EF4-FFF2-40B4-BE49-F238E27FC236}">
                <a16:creationId xmlns:a16="http://schemas.microsoft.com/office/drawing/2014/main" xmlns="" id="{948BDA64-C96B-45A2-A191-F0556B141FB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Tx/>
              <a:buNone/>
            </a:pPr>
            <a:fld id="{3AA1E94C-652E-4FF9-9178-DE3C5B8ECE5F}" type="slidenum">
              <a:rPr lang="zh-CN" altLang="en-US" smtClean="0">
                <a:solidFill>
                  <a:srgbClr val="000000"/>
                </a:solidFill>
                <a:latin typeface="Calibri" panose="020F0502020204030204" pitchFamily="34" charset="0"/>
              </a:rPr>
              <a:pPr>
                <a:buFontTx/>
                <a:buNone/>
              </a:pPr>
              <a:t>2</a:t>
            </a:fld>
            <a:endParaRPr lang="zh-CN" altLang="en-US">
              <a:solidFill>
                <a:srgbClr val="000000"/>
              </a:solidFill>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a:extLst>
              <a:ext uri="{FF2B5EF4-FFF2-40B4-BE49-F238E27FC236}">
                <a16:creationId xmlns:a16="http://schemas.microsoft.com/office/drawing/2014/main" xmlns="" id="{1DF4914F-B5BB-4B99-80E8-9E580CA99361}"/>
              </a:ext>
            </a:extLst>
          </p:cNvPr>
          <p:cNvSpPr>
            <a:spLocks noGrp="1" noRot="1" noChangeAspect="1" noChangeArrowheads="1" noTextEdit="1"/>
          </p:cNvSpPr>
          <p:nvPr>
            <p:ph type="sldImg" idx="4294967295"/>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备注占位符 2">
            <a:extLst>
              <a:ext uri="{FF2B5EF4-FFF2-40B4-BE49-F238E27FC236}">
                <a16:creationId xmlns:a16="http://schemas.microsoft.com/office/drawing/2014/main" xmlns="" id="{CC95193C-66EA-49A5-AEB7-8C70ECB4834F}"/>
              </a:ext>
            </a:extLst>
          </p:cNvPr>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zh-CN" altLang="en-US"/>
          </a:p>
        </p:txBody>
      </p:sp>
      <p:sp>
        <p:nvSpPr>
          <p:cNvPr id="32772" name="灯片编号占位符 3">
            <a:extLst>
              <a:ext uri="{FF2B5EF4-FFF2-40B4-BE49-F238E27FC236}">
                <a16:creationId xmlns:a16="http://schemas.microsoft.com/office/drawing/2014/main" xmlns="" id="{50581E9D-07B5-4DCC-BE22-B920F547F45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Tx/>
              <a:buNone/>
            </a:pPr>
            <a:fld id="{0977B2AB-D05E-4F8E-A671-AB0E9E771511}" type="slidenum">
              <a:rPr lang="zh-CN" altLang="en-US" smtClean="0">
                <a:solidFill>
                  <a:srgbClr val="000000"/>
                </a:solidFill>
                <a:latin typeface="Calibri" panose="020F0502020204030204" pitchFamily="34" charset="0"/>
              </a:rPr>
              <a:pPr>
                <a:buFontTx/>
                <a:buNone/>
              </a:pPr>
              <a:t>3</a:t>
            </a:fld>
            <a:endParaRPr lang="zh-CN" altLang="en-US">
              <a:solidFill>
                <a:srgbClr val="000000"/>
              </a:solidFill>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幻灯片图像占位符 1">
            <a:extLst>
              <a:ext uri="{FF2B5EF4-FFF2-40B4-BE49-F238E27FC236}">
                <a16:creationId xmlns:a16="http://schemas.microsoft.com/office/drawing/2014/main" xmlns="" id="{A202CE3B-D807-4F0D-A435-50B11E8BA28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备注占位符 2">
            <a:extLst>
              <a:ext uri="{FF2B5EF4-FFF2-40B4-BE49-F238E27FC236}">
                <a16:creationId xmlns:a16="http://schemas.microsoft.com/office/drawing/2014/main" xmlns="" id="{6DCD6EE9-21A0-4D52-8CA3-6488221F6F8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150000"/>
              </a:lnSpc>
              <a:spcBef>
                <a:spcPct val="0"/>
              </a:spcBef>
            </a:pPr>
            <a:endParaRPr kumimoji="0" lang="zh-CN" altLang="en-US" b="1" dirty="0">
              <a:solidFill>
                <a:srgbClr val="0000CC"/>
              </a:solidFill>
              <a:latin typeface="黑体" panose="02010609060101010101" pitchFamily="49" charset="-122"/>
              <a:ea typeface="黑体" panose="02010609060101010101" pitchFamily="49" charset="-122"/>
            </a:endParaRPr>
          </a:p>
        </p:txBody>
      </p:sp>
      <p:sp>
        <p:nvSpPr>
          <p:cNvPr id="34820" name="灯片编号占位符 3">
            <a:extLst>
              <a:ext uri="{FF2B5EF4-FFF2-40B4-BE49-F238E27FC236}">
                <a16:creationId xmlns:a16="http://schemas.microsoft.com/office/drawing/2014/main" xmlns="" id="{AC085978-7DA8-4845-BA7B-529EDC02604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FEAC190F-87CD-41C0-A438-719A248A096D}" type="slidenum">
              <a:rPr lang="zh-CN" altLang="en-US" smtClean="0">
                <a:solidFill>
                  <a:srgbClr val="000000"/>
                </a:solidFill>
                <a:latin typeface="Calibri" panose="020F0502020204030204" pitchFamily="34" charset="0"/>
              </a:rPr>
              <a:pPr/>
              <a:t>4</a:t>
            </a:fld>
            <a:endParaRPr lang="zh-CN" altLang="en-US">
              <a:solidFill>
                <a:srgbClr val="000000"/>
              </a:solidFill>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a:extLst>
              <a:ext uri="{FF2B5EF4-FFF2-40B4-BE49-F238E27FC236}">
                <a16:creationId xmlns:a16="http://schemas.microsoft.com/office/drawing/2014/main" xmlns="" id="{1DF4914F-B5BB-4B99-80E8-9E580CA99361}"/>
              </a:ext>
            </a:extLst>
          </p:cNvPr>
          <p:cNvSpPr>
            <a:spLocks noGrp="1" noRot="1" noChangeAspect="1" noChangeArrowheads="1" noTextEdit="1"/>
          </p:cNvSpPr>
          <p:nvPr>
            <p:ph type="sldImg" idx="4294967295"/>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备注占位符 2">
            <a:extLst>
              <a:ext uri="{FF2B5EF4-FFF2-40B4-BE49-F238E27FC236}">
                <a16:creationId xmlns:a16="http://schemas.microsoft.com/office/drawing/2014/main" xmlns="" id="{CC95193C-66EA-49A5-AEB7-8C70ECB4834F}"/>
              </a:ext>
            </a:extLst>
          </p:cNvPr>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zh-CN" altLang="en-US"/>
          </a:p>
        </p:txBody>
      </p:sp>
      <p:sp>
        <p:nvSpPr>
          <p:cNvPr id="32772" name="灯片编号占位符 3">
            <a:extLst>
              <a:ext uri="{FF2B5EF4-FFF2-40B4-BE49-F238E27FC236}">
                <a16:creationId xmlns:a16="http://schemas.microsoft.com/office/drawing/2014/main" xmlns="" id="{50581E9D-07B5-4DCC-BE22-B920F547F45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Tx/>
              <a:buNone/>
            </a:pPr>
            <a:fld id="{0977B2AB-D05E-4F8E-A671-AB0E9E771511}" type="slidenum">
              <a:rPr lang="zh-CN" altLang="en-US" smtClean="0">
                <a:solidFill>
                  <a:srgbClr val="000000"/>
                </a:solidFill>
                <a:latin typeface="Calibri" panose="020F0502020204030204" pitchFamily="34" charset="0"/>
              </a:rPr>
              <a:pPr>
                <a:buFontTx/>
                <a:buNone/>
              </a:pPr>
              <a:t>5</a:t>
            </a:fld>
            <a:endParaRPr lang="zh-CN" altLang="en-US">
              <a:solidFill>
                <a:srgbClr val="000000"/>
              </a:solidFill>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150000"/>
              </a:lnSpc>
              <a:spcBef>
                <a:spcPct val="0"/>
              </a:spcBef>
            </a:pPr>
            <a:endParaRPr kumimoji="0" lang="zh-CN" altLang="en-US" b="1">
              <a:solidFill>
                <a:srgbClr val="0000CC"/>
              </a:solidFill>
              <a:latin typeface="黑体" pitchFamily="49" charset="-122"/>
              <a:ea typeface="黑体" pitchFamily="49" charset="-122"/>
            </a:endParaRPr>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1BB37325-054C-4B8C-BD22-D5E95719E58A}" type="slidenum">
              <a:rPr lang="zh-CN" altLang="en-US">
                <a:solidFill>
                  <a:srgbClr val="000000"/>
                </a:solidFill>
                <a:latin typeface="Calibri" pitchFamily="34" charset="0"/>
              </a:rPr>
              <a:pPr/>
              <a:t>6</a:t>
            </a:fld>
            <a:endParaRPr lang="zh-CN" altLang="en-US">
              <a:solidFill>
                <a:srgbClr val="000000"/>
              </a:solidFill>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1"/>
          <p:cNvSpPr>
            <a:spLocks noGrp="1" noRot="1" noChangeAspect="1" noChangeArrowheads="1" noTextEdit="1"/>
          </p:cNvSpPr>
          <p:nvPr>
            <p:ph type="sldImg" idx="4294967295"/>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zh-CN" altLang="en-US"/>
          </a:p>
        </p:txBody>
      </p:sp>
      <p:sp>
        <p:nvSpPr>
          <p:cNvPr id="4506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Tx/>
              <a:buNone/>
            </a:pPr>
            <a:fld id="{7F7BC7E6-2FDB-44A4-8D1C-C110A2DA7819}" type="slidenum">
              <a:rPr lang="zh-CN" altLang="en-US">
                <a:solidFill>
                  <a:srgbClr val="000000"/>
                </a:solidFill>
                <a:latin typeface="Calibri" pitchFamily="34" charset="0"/>
              </a:rPr>
              <a:pPr>
                <a:buFontTx/>
                <a:buNone/>
              </a:pPr>
              <a:t>8</a:t>
            </a:fld>
            <a:endParaRPr lang="zh-CN" altLang="en-US">
              <a:solidFill>
                <a:srgbClr val="000000"/>
              </a:solidFill>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150000"/>
              </a:lnSpc>
              <a:spcBef>
                <a:spcPct val="0"/>
              </a:spcBef>
            </a:pPr>
            <a:endParaRPr kumimoji="0" lang="zh-CN" altLang="en-US" b="1">
              <a:solidFill>
                <a:srgbClr val="0000CC"/>
              </a:solidFill>
              <a:latin typeface="黑体" pitchFamily="49" charset="-122"/>
              <a:ea typeface="黑体" pitchFamily="49" charset="-122"/>
            </a:endParaRPr>
          </a:p>
        </p:txBody>
      </p:sp>
      <p:sp>
        <p:nvSpPr>
          <p:cNvPr id="4710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2E5F3696-0F43-4F34-9090-FA715E26AD54}" type="slidenum">
              <a:rPr lang="zh-CN" altLang="en-US">
                <a:solidFill>
                  <a:srgbClr val="000000"/>
                </a:solidFill>
                <a:latin typeface="Calibri" pitchFamily="34" charset="0"/>
              </a:rPr>
              <a:pPr/>
              <a:t>9</a:t>
            </a:fld>
            <a:endParaRPr lang="zh-CN" altLang="en-US">
              <a:solidFill>
                <a:srgbClr val="000000"/>
              </a:solidFill>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150000"/>
              </a:lnSpc>
              <a:spcBef>
                <a:spcPct val="0"/>
              </a:spcBef>
            </a:pPr>
            <a:endParaRPr kumimoji="0" lang="zh-CN" altLang="en-US" b="1">
              <a:solidFill>
                <a:srgbClr val="0000CC"/>
              </a:solidFill>
              <a:latin typeface="黑体" pitchFamily="49" charset="-122"/>
              <a:ea typeface="黑体" pitchFamily="49" charset="-122"/>
            </a:endParaRPr>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4FF80094-8BBD-48CC-BEF0-8B5D553F8BF5}" type="slidenum">
              <a:rPr lang="zh-CN" altLang="en-US">
                <a:solidFill>
                  <a:srgbClr val="000000"/>
                </a:solidFill>
                <a:latin typeface="Calibri" pitchFamily="34" charset="0"/>
              </a:rPr>
              <a:pPr/>
              <a:t>10</a:t>
            </a:fld>
            <a:endParaRPr lang="zh-CN" altLang="en-US">
              <a:solidFill>
                <a:srgbClr val="000000"/>
              </a:solidFill>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E79987D-2861-4143-90DF-EBA26D7DFAF4}"/>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5AC3FD48-FABA-45BF-AB4A-1D66D108826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385367C1-71A6-4652-A9A5-924AB0841169}"/>
              </a:ext>
            </a:extLst>
          </p:cNvPr>
          <p:cNvSpPr>
            <a:spLocks noGrp="1"/>
          </p:cNvSpPr>
          <p:nvPr>
            <p:ph type="dt" sz="half" idx="10"/>
          </p:nvPr>
        </p:nvSpPr>
        <p:spPr/>
        <p:txBody>
          <a:bodyPr/>
          <a:lstStyle/>
          <a:p>
            <a:fld id="{086FDF55-E932-4009-8C4D-FC69ACFB6011}" type="datetimeFigureOut">
              <a:rPr lang="zh-CN" altLang="en-US" smtClean="0"/>
              <a:t>2023-05-09</a:t>
            </a:fld>
            <a:endParaRPr lang="zh-CN" altLang="en-US"/>
          </a:p>
        </p:txBody>
      </p:sp>
      <p:sp>
        <p:nvSpPr>
          <p:cNvPr id="5" name="页脚占位符 4">
            <a:extLst>
              <a:ext uri="{FF2B5EF4-FFF2-40B4-BE49-F238E27FC236}">
                <a16:creationId xmlns:a16="http://schemas.microsoft.com/office/drawing/2014/main" xmlns="" id="{51A39501-6FEF-4F57-8738-88E8464A09E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764AE38-A589-4B19-A96D-565DF0D7A56F}"/>
              </a:ext>
            </a:extLst>
          </p:cNvPr>
          <p:cNvSpPr>
            <a:spLocks noGrp="1"/>
          </p:cNvSpPr>
          <p:nvPr>
            <p:ph type="sldNum" sz="quarter" idx="12"/>
          </p:nvPr>
        </p:nvSpPr>
        <p:spPr/>
        <p:txBody>
          <a:bodyPr/>
          <a:lstStyle/>
          <a:p>
            <a:fld id="{46A1361D-9DDB-4F63-8DD3-1998F8001B8C}" type="slidenum">
              <a:rPr lang="zh-CN" altLang="en-US" smtClean="0"/>
              <a:t>‹#›</a:t>
            </a:fld>
            <a:endParaRPr lang="zh-CN" altLang="en-US"/>
          </a:p>
        </p:txBody>
      </p:sp>
    </p:spTree>
    <p:extLst>
      <p:ext uri="{BB962C8B-B14F-4D97-AF65-F5344CB8AC3E}">
        <p14:creationId xmlns:p14="http://schemas.microsoft.com/office/powerpoint/2010/main" val="24342175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33CBC63-2B62-491A-97E0-5E12F7A6ACD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80AAE70F-A96A-4DE5-8DF5-3FBCD53BDC1A}"/>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7E5E97EA-45AD-439D-844A-EC938F49D213}"/>
              </a:ext>
            </a:extLst>
          </p:cNvPr>
          <p:cNvSpPr>
            <a:spLocks noGrp="1"/>
          </p:cNvSpPr>
          <p:nvPr>
            <p:ph type="dt" sz="half" idx="10"/>
          </p:nvPr>
        </p:nvSpPr>
        <p:spPr/>
        <p:txBody>
          <a:bodyPr/>
          <a:lstStyle/>
          <a:p>
            <a:fld id="{086FDF55-E932-4009-8C4D-FC69ACFB6011}" type="datetimeFigureOut">
              <a:rPr lang="zh-CN" altLang="en-US" smtClean="0"/>
              <a:t>2023-05-09</a:t>
            </a:fld>
            <a:endParaRPr lang="zh-CN" altLang="en-US"/>
          </a:p>
        </p:txBody>
      </p:sp>
      <p:sp>
        <p:nvSpPr>
          <p:cNvPr id="5" name="页脚占位符 4">
            <a:extLst>
              <a:ext uri="{FF2B5EF4-FFF2-40B4-BE49-F238E27FC236}">
                <a16:creationId xmlns:a16="http://schemas.microsoft.com/office/drawing/2014/main" xmlns="" id="{CD02B4CB-78AB-452D-AB35-48AB76542A5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125C860-C195-4AF2-9207-0CC83933A7C3}"/>
              </a:ext>
            </a:extLst>
          </p:cNvPr>
          <p:cNvSpPr>
            <a:spLocks noGrp="1"/>
          </p:cNvSpPr>
          <p:nvPr>
            <p:ph type="sldNum" sz="quarter" idx="12"/>
          </p:nvPr>
        </p:nvSpPr>
        <p:spPr/>
        <p:txBody>
          <a:bodyPr/>
          <a:lstStyle/>
          <a:p>
            <a:fld id="{46A1361D-9DDB-4F63-8DD3-1998F8001B8C}" type="slidenum">
              <a:rPr lang="zh-CN" altLang="en-US" smtClean="0"/>
              <a:t>‹#›</a:t>
            </a:fld>
            <a:endParaRPr lang="zh-CN" altLang="en-US"/>
          </a:p>
        </p:txBody>
      </p:sp>
    </p:spTree>
    <p:extLst>
      <p:ext uri="{BB962C8B-B14F-4D97-AF65-F5344CB8AC3E}">
        <p14:creationId xmlns:p14="http://schemas.microsoft.com/office/powerpoint/2010/main" val="3045420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B0CCFDC0-1CF2-4DA6-BFC4-FEC093D59F8F}"/>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65567151-3E17-4AA1-A988-BC4BC85EC601}"/>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2D13B1D3-6F7A-4BEE-832A-335D910B59D0}"/>
              </a:ext>
            </a:extLst>
          </p:cNvPr>
          <p:cNvSpPr>
            <a:spLocks noGrp="1"/>
          </p:cNvSpPr>
          <p:nvPr>
            <p:ph type="dt" sz="half" idx="10"/>
          </p:nvPr>
        </p:nvSpPr>
        <p:spPr/>
        <p:txBody>
          <a:bodyPr/>
          <a:lstStyle/>
          <a:p>
            <a:fld id="{086FDF55-E932-4009-8C4D-FC69ACFB6011}" type="datetimeFigureOut">
              <a:rPr lang="zh-CN" altLang="en-US" smtClean="0"/>
              <a:t>2023-05-09</a:t>
            </a:fld>
            <a:endParaRPr lang="zh-CN" altLang="en-US"/>
          </a:p>
        </p:txBody>
      </p:sp>
      <p:sp>
        <p:nvSpPr>
          <p:cNvPr id="5" name="页脚占位符 4">
            <a:extLst>
              <a:ext uri="{FF2B5EF4-FFF2-40B4-BE49-F238E27FC236}">
                <a16:creationId xmlns:a16="http://schemas.microsoft.com/office/drawing/2014/main" xmlns="" id="{08C32381-B751-45AC-89E9-D6868487CCB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08F5DF8-B9A2-4B2A-ACEB-D5848D43D493}"/>
              </a:ext>
            </a:extLst>
          </p:cNvPr>
          <p:cNvSpPr>
            <a:spLocks noGrp="1"/>
          </p:cNvSpPr>
          <p:nvPr>
            <p:ph type="sldNum" sz="quarter" idx="12"/>
          </p:nvPr>
        </p:nvSpPr>
        <p:spPr/>
        <p:txBody>
          <a:bodyPr/>
          <a:lstStyle/>
          <a:p>
            <a:fld id="{46A1361D-9DDB-4F63-8DD3-1998F8001B8C}" type="slidenum">
              <a:rPr lang="zh-CN" altLang="en-US" smtClean="0"/>
              <a:t>‹#›</a:t>
            </a:fld>
            <a:endParaRPr lang="zh-CN" altLang="en-US"/>
          </a:p>
        </p:txBody>
      </p:sp>
    </p:spTree>
    <p:extLst>
      <p:ext uri="{BB962C8B-B14F-4D97-AF65-F5344CB8AC3E}">
        <p14:creationId xmlns:p14="http://schemas.microsoft.com/office/powerpoint/2010/main" val="4151228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157C18E-73D5-469F-BF6A-CEB8C7695B5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320A4321-5F63-46B9-8060-3ED9C643EFF6}"/>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260E780C-E993-40B9-99FB-92D12A864A1F}"/>
              </a:ext>
            </a:extLst>
          </p:cNvPr>
          <p:cNvSpPr>
            <a:spLocks noGrp="1"/>
          </p:cNvSpPr>
          <p:nvPr>
            <p:ph type="dt" sz="half" idx="10"/>
          </p:nvPr>
        </p:nvSpPr>
        <p:spPr/>
        <p:txBody>
          <a:bodyPr/>
          <a:lstStyle/>
          <a:p>
            <a:fld id="{086FDF55-E932-4009-8C4D-FC69ACFB6011}" type="datetimeFigureOut">
              <a:rPr lang="zh-CN" altLang="en-US" smtClean="0"/>
              <a:t>2023-05-09</a:t>
            </a:fld>
            <a:endParaRPr lang="zh-CN" altLang="en-US"/>
          </a:p>
        </p:txBody>
      </p:sp>
      <p:sp>
        <p:nvSpPr>
          <p:cNvPr id="5" name="页脚占位符 4">
            <a:extLst>
              <a:ext uri="{FF2B5EF4-FFF2-40B4-BE49-F238E27FC236}">
                <a16:creationId xmlns:a16="http://schemas.microsoft.com/office/drawing/2014/main" xmlns="" id="{CB8CF0C2-F118-4E65-AB7C-F461E7BADB3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644C78A-57EA-4B3C-AFC1-DBA15D597556}"/>
              </a:ext>
            </a:extLst>
          </p:cNvPr>
          <p:cNvSpPr>
            <a:spLocks noGrp="1"/>
          </p:cNvSpPr>
          <p:nvPr>
            <p:ph type="sldNum" sz="quarter" idx="12"/>
          </p:nvPr>
        </p:nvSpPr>
        <p:spPr/>
        <p:txBody>
          <a:bodyPr/>
          <a:lstStyle/>
          <a:p>
            <a:fld id="{46A1361D-9DDB-4F63-8DD3-1998F8001B8C}" type="slidenum">
              <a:rPr lang="zh-CN" altLang="en-US" smtClean="0"/>
              <a:t>‹#›</a:t>
            </a:fld>
            <a:endParaRPr lang="zh-CN" altLang="en-US"/>
          </a:p>
        </p:txBody>
      </p:sp>
    </p:spTree>
    <p:extLst>
      <p:ext uri="{BB962C8B-B14F-4D97-AF65-F5344CB8AC3E}">
        <p14:creationId xmlns:p14="http://schemas.microsoft.com/office/powerpoint/2010/main" val="23322340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F9CBAF2-318C-4615-9C7C-C7E81B3CFA1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DF4DBE6E-636E-434A-893F-82CEA4C229D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D4C53217-FC8E-4411-A66D-E719417671E4}"/>
              </a:ext>
            </a:extLst>
          </p:cNvPr>
          <p:cNvSpPr>
            <a:spLocks noGrp="1"/>
          </p:cNvSpPr>
          <p:nvPr>
            <p:ph type="dt" sz="half" idx="10"/>
          </p:nvPr>
        </p:nvSpPr>
        <p:spPr/>
        <p:txBody>
          <a:bodyPr/>
          <a:lstStyle/>
          <a:p>
            <a:fld id="{086FDF55-E932-4009-8C4D-FC69ACFB6011}" type="datetimeFigureOut">
              <a:rPr lang="zh-CN" altLang="en-US" smtClean="0"/>
              <a:t>2023-05-09</a:t>
            </a:fld>
            <a:endParaRPr lang="zh-CN" altLang="en-US"/>
          </a:p>
        </p:txBody>
      </p:sp>
      <p:sp>
        <p:nvSpPr>
          <p:cNvPr id="5" name="页脚占位符 4">
            <a:extLst>
              <a:ext uri="{FF2B5EF4-FFF2-40B4-BE49-F238E27FC236}">
                <a16:creationId xmlns:a16="http://schemas.microsoft.com/office/drawing/2014/main" xmlns="" id="{1A46AA02-E836-40A5-ABA8-0F5BD9D9898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649B3B9-DD21-4290-A054-8221ADEE67DB}"/>
              </a:ext>
            </a:extLst>
          </p:cNvPr>
          <p:cNvSpPr>
            <a:spLocks noGrp="1"/>
          </p:cNvSpPr>
          <p:nvPr>
            <p:ph type="sldNum" sz="quarter" idx="12"/>
          </p:nvPr>
        </p:nvSpPr>
        <p:spPr/>
        <p:txBody>
          <a:bodyPr/>
          <a:lstStyle/>
          <a:p>
            <a:fld id="{46A1361D-9DDB-4F63-8DD3-1998F8001B8C}" type="slidenum">
              <a:rPr lang="zh-CN" altLang="en-US" smtClean="0"/>
              <a:t>‹#›</a:t>
            </a:fld>
            <a:endParaRPr lang="zh-CN" altLang="en-US"/>
          </a:p>
        </p:txBody>
      </p:sp>
    </p:spTree>
    <p:extLst>
      <p:ext uri="{BB962C8B-B14F-4D97-AF65-F5344CB8AC3E}">
        <p14:creationId xmlns:p14="http://schemas.microsoft.com/office/powerpoint/2010/main" val="2907956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EED0810-5683-410B-AB5C-55DCA1F133A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D42A784A-500C-4474-B60D-64B4BBC6BDB9}"/>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8BE3B56B-EC41-4D3B-9242-2BF96939411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4CD88C55-1110-4B4B-A778-D2692B39E773}"/>
              </a:ext>
            </a:extLst>
          </p:cNvPr>
          <p:cNvSpPr>
            <a:spLocks noGrp="1"/>
          </p:cNvSpPr>
          <p:nvPr>
            <p:ph type="dt" sz="half" idx="10"/>
          </p:nvPr>
        </p:nvSpPr>
        <p:spPr/>
        <p:txBody>
          <a:bodyPr/>
          <a:lstStyle/>
          <a:p>
            <a:fld id="{086FDF55-E932-4009-8C4D-FC69ACFB6011}" type="datetimeFigureOut">
              <a:rPr lang="zh-CN" altLang="en-US" smtClean="0"/>
              <a:t>2023-05-09</a:t>
            </a:fld>
            <a:endParaRPr lang="zh-CN" altLang="en-US"/>
          </a:p>
        </p:txBody>
      </p:sp>
      <p:sp>
        <p:nvSpPr>
          <p:cNvPr id="6" name="页脚占位符 5">
            <a:extLst>
              <a:ext uri="{FF2B5EF4-FFF2-40B4-BE49-F238E27FC236}">
                <a16:creationId xmlns:a16="http://schemas.microsoft.com/office/drawing/2014/main" xmlns="" id="{2FB03E1E-48F0-49A8-BC7A-96334A719D3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18BECC1-8A53-48C1-9829-FEB305D55498}"/>
              </a:ext>
            </a:extLst>
          </p:cNvPr>
          <p:cNvSpPr>
            <a:spLocks noGrp="1"/>
          </p:cNvSpPr>
          <p:nvPr>
            <p:ph type="sldNum" sz="quarter" idx="12"/>
          </p:nvPr>
        </p:nvSpPr>
        <p:spPr/>
        <p:txBody>
          <a:bodyPr/>
          <a:lstStyle/>
          <a:p>
            <a:fld id="{46A1361D-9DDB-4F63-8DD3-1998F8001B8C}" type="slidenum">
              <a:rPr lang="zh-CN" altLang="en-US" smtClean="0"/>
              <a:t>‹#›</a:t>
            </a:fld>
            <a:endParaRPr lang="zh-CN" altLang="en-US"/>
          </a:p>
        </p:txBody>
      </p:sp>
    </p:spTree>
    <p:extLst>
      <p:ext uri="{BB962C8B-B14F-4D97-AF65-F5344CB8AC3E}">
        <p14:creationId xmlns:p14="http://schemas.microsoft.com/office/powerpoint/2010/main" val="20624694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C5B3759-6AAA-4EA7-B492-9F4B9F838CB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1AC84042-44F3-4907-9134-F8F463922A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644BF02E-A4B4-4256-B016-31B6B80FABF2}"/>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7808F68C-80E4-4A30-BA80-B1451A8D98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8AEF76FF-00B9-4782-B730-73DA62FFCE24}"/>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375CB4EA-8768-432C-A0B1-309339AC7161}"/>
              </a:ext>
            </a:extLst>
          </p:cNvPr>
          <p:cNvSpPr>
            <a:spLocks noGrp="1"/>
          </p:cNvSpPr>
          <p:nvPr>
            <p:ph type="dt" sz="half" idx="10"/>
          </p:nvPr>
        </p:nvSpPr>
        <p:spPr/>
        <p:txBody>
          <a:bodyPr/>
          <a:lstStyle/>
          <a:p>
            <a:fld id="{086FDF55-E932-4009-8C4D-FC69ACFB6011}" type="datetimeFigureOut">
              <a:rPr lang="zh-CN" altLang="en-US" smtClean="0"/>
              <a:t>2023-05-09</a:t>
            </a:fld>
            <a:endParaRPr lang="zh-CN" altLang="en-US"/>
          </a:p>
        </p:txBody>
      </p:sp>
      <p:sp>
        <p:nvSpPr>
          <p:cNvPr id="8" name="页脚占位符 7">
            <a:extLst>
              <a:ext uri="{FF2B5EF4-FFF2-40B4-BE49-F238E27FC236}">
                <a16:creationId xmlns:a16="http://schemas.microsoft.com/office/drawing/2014/main" xmlns="" id="{03773B6F-CC88-4231-B4E6-BD0C672DAD9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28034241-8765-49FE-8E82-7DBCCCA1394C}"/>
              </a:ext>
            </a:extLst>
          </p:cNvPr>
          <p:cNvSpPr>
            <a:spLocks noGrp="1"/>
          </p:cNvSpPr>
          <p:nvPr>
            <p:ph type="sldNum" sz="quarter" idx="12"/>
          </p:nvPr>
        </p:nvSpPr>
        <p:spPr/>
        <p:txBody>
          <a:bodyPr/>
          <a:lstStyle/>
          <a:p>
            <a:fld id="{46A1361D-9DDB-4F63-8DD3-1998F8001B8C}" type="slidenum">
              <a:rPr lang="zh-CN" altLang="en-US" smtClean="0"/>
              <a:t>‹#›</a:t>
            </a:fld>
            <a:endParaRPr lang="zh-CN" altLang="en-US"/>
          </a:p>
        </p:txBody>
      </p:sp>
    </p:spTree>
    <p:extLst>
      <p:ext uri="{BB962C8B-B14F-4D97-AF65-F5344CB8AC3E}">
        <p14:creationId xmlns:p14="http://schemas.microsoft.com/office/powerpoint/2010/main" val="15928746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D23ED0E-A1CB-4B47-9B08-F163D8C768F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EDB99331-D091-466A-947F-A39F89D2C81B}"/>
              </a:ext>
            </a:extLst>
          </p:cNvPr>
          <p:cNvSpPr>
            <a:spLocks noGrp="1"/>
          </p:cNvSpPr>
          <p:nvPr>
            <p:ph type="dt" sz="half" idx="10"/>
          </p:nvPr>
        </p:nvSpPr>
        <p:spPr/>
        <p:txBody>
          <a:bodyPr/>
          <a:lstStyle/>
          <a:p>
            <a:fld id="{086FDF55-E932-4009-8C4D-FC69ACFB6011}" type="datetimeFigureOut">
              <a:rPr lang="zh-CN" altLang="en-US" smtClean="0"/>
              <a:t>2023-05-09</a:t>
            </a:fld>
            <a:endParaRPr lang="zh-CN" altLang="en-US"/>
          </a:p>
        </p:txBody>
      </p:sp>
      <p:sp>
        <p:nvSpPr>
          <p:cNvPr id="4" name="页脚占位符 3">
            <a:extLst>
              <a:ext uri="{FF2B5EF4-FFF2-40B4-BE49-F238E27FC236}">
                <a16:creationId xmlns:a16="http://schemas.microsoft.com/office/drawing/2014/main" xmlns="" id="{F2668840-647F-4F52-914D-9299A2E501A2}"/>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2DDDFEF8-F932-4165-8254-4414A27674FD}"/>
              </a:ext>
            </a:extLst>
          </p:cNvPr>
          <p:cNvSpPr>
            <a:spLocks noGrp="1"/>
          </p:cNvSpPr>
          <p:nvPr>
            <p:ph type="sldNum" sz="quarter" idx="12"/>
          </p:nvPr>
        </p:nvSpPr>
        <p:spPr/>
        <p:txBody>
          <a:bodyPr/>
          <a:lstStyle/>
          <a:p>
            <a:fld id="{46A1361D-9DDB-4F63-8DD3-1998F8001B8C}" type="slidenum">
              <a:rPr lang="zh-CN" altLang="en-US" smtClean="0"/>
              <a:t>‹#›</a:t>
            </a:fld>
            <a:endParaRPr lang="zh-CN" altLang="en-US"/>
          </a:p>
        </p:txBody>
      </p:sp>
    </p:spTree>
    <p:extLst>
      <p:ext uri="{BB962C8B-B14F-4D97-AF65-F5344CB8AC3E}">
        <p14:creationId xmlns:p14="http://schemas.microsoft.com/office/powerpoint/2010/main" val="33108374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278D7041-AA8D-4FC7-A133-1B7A9C1A3BD8}"/>
              </a:ext>
            </a:extLst>
          </p:cNvPr>
          <p:cNvSpPr>
            <a:spLocks noGrp="1"/>
          </p:cNvSpPr>
          <p:nvPr>
            <p:ph type="dt" sz="half" idx="10"/>
          </p:nvPr>
        </p:nvSpPr>
        <p:spPr/>
        <p:txBody>
          <a:bodyPr/>
          <a:lstStyle/>
          <a:p>
            <a:fld id="{086FDF55-E932-4009-8C4D-FC69ACFB6011}" type="datetimeFigureOut">
              <a:rPr lang="zh-CN" altLang="en-US" smtClean="0"/>
              <a:t>2023-05-09</a:t>
            </a:fld>
            <a:endParaRPr lang="zh-CN" altLang="en-US"/>
          </a:p>
        </p:txBody>
      </p:sp>
      <p:sp>
        <p:nvSpPr>
          <p:cNvPr id="3" name="页脚占位符 2">
            <a:extLst>
              <a:ext uri="{FF2B5EF4-FFF2-40B4-BE49-F238E27FC236}">
                <a16:creationId xmlns:a16="http://schemas.microsoft.com/office/drawing/2014/main" xmlns="" id="{124C06AC-A0B2-4A18-811B-15A5C30CFBA2}"/>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DBB1DEED-B9F7-4301-9843-229B86E21EC4}"/>
              </a:ext>
            </a:extLst>
          </p:cNvPr>
          <p:cNvSpPr>
            <a:spLocks noGrp="1"/>
          </p:cNvSpPr>
          <p:nvPr>
            <p:ph type="sldNum" sz="quarter" idx="12"/>
          </p:nvPr>
        </p:nvSpPr>
        <p:spPr/>
        <p:txBody>
          <a:bodyPr/>
          <a:lstStyle/>
          <a:p>
            <a:fld id="{46A1361D-9DDB-4F63-8DD3-1998F8001B8C}" type="slidenum">
              <a:rPr lang="zh-CN" altLang="en-US" smtClean="0"/>
              <a:t>‹#›</a:t>
            </a:fld>
            <a:endParaRPr lang="zh-CN" altLang="en-US"/>
          </a:p>
        </p:txBody>
      </p:sp>
    </p:spTree>
    <p:extLst>
      <p:ext uri="{BB962C8B-B14F-4D97-AF65-F5344CB8AC3E}">
        <p14:creationId xmlns:p14="http://schemas.microsoft.com/office/powerpoint/2010/main" val="1132701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AC4385C-483E-432A-AC11-BD8FED64E06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69E17111-E609-4B49-98F8-A83F28EA2C6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F7CADDF1-B800-4E6F-A416-457A8FE455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1FC234CC-7CBA-4D68-BD4F-031C097E3276}"/>
              </a:ext>
            </a:extLst>
          </p:cNvPr>
          <p:cNvSpPr>
            <a:spLocks noGrp="1"/>
          </p:cNvSpPr>
          <p:nvPr>
            <p:ph type="dt" sz="half" idx="10"/>
          </p:nvPr>
        </p:nvSpPr>
        <p:spPr/>
        <p:txBody>
          <a:bodyPr/>
          <a:lstStyle/>
          <a:p>
            <a:fld id="{086FDF55-E932-4009-8C4D-FC69ACFB6011}" type="datetimeFigureOut">
              <a:rPr lang="zh-CN" altLang="en-US" smtClean="0"/>
              <a:t>2023-05-09</a:t>
            </a:fld>
            <a:endParaRPr lang="zh-CN" altLang="en-US"/>
          </a:p>
        </p:txBody>
      </p:sp>
      <p:sp>
        <p:nvSpPr>
          <p:cNvPr id="6" name="页脚占位符 5">
            <a:extLst>
              <a:ext uri="{FF2B5EF4-FFF2-40B4-BE49-F238E27FC236}">
                <a16:creationId xmlns:a16="http://schemas.microsoft.com/office/drawing/2014/main" xmlns="" id="{F3DE7118-227D-4EE0-BD5E-303DB50CF7B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9E9FC95C-AC5B-4A32-97C6-E65CF043D2A3}"/>
              </a:ext>
            </a:extLst>
          </p:cNvPr>
          <p:cNvSpPr>
            <a:spLocks noGrp="1"/>
          </p:cNvSpPr>
          <p:nvPr>
            <p:ph type="sldNum" sz="quarter" idx="12"/>
          </p:nvPr>
        </p:nvSpPr>
        <p:spPr/>
        <p:txBody>
          <a:bodyPr/>
          <a:lstStyle/>
          <a:p>
            <a:fld id="{46A1361D-9DDB-4F63-8DD3-1998F8001B8C}" type="slidenum">
              <a:rPr lang="zh-CN" altLang="en-US" smtClean="0"/>
              <a:t>‹#›</a:t>
            </a:fld>
            <a:endParaRPr lang="zh-CN" altLang="en-US"/>
          </a:p>
        </p:txBody>
      </p:sp>
    </p:spTree>
    <p:extLst>
      <p:ext uri="{BB962C8B-B14F-4D97-AF65-F5344CB8AC3E}">
        <p14:creationId xmlns:p14="http://schemas.microsoft.com/office/powerpoint/2010/main" val="2019019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FE9FA0A-9740-4819-A2EC-9F8C9FC6D3B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DC3240DB-FC20-488C-B714-804A3A5FF14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803412DA-AF56-4352-8FF6-586D951A8C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6F69D254-CC00-4482-B480-2A713FAFBF32}"/>
              </a:ext>
            </a:extLst>
          </p:cNvPr>
          <p:cNvSpPr>
            <a:spLocks noGrp="1"/>
          </p:cNvSpPr>
          <p:nvPr>
            <p:ph type="dt" sz="half" idx="10"/>
          </p:nvPr>
        </p:nvSpPr>
        <p:spPr/>
        <p:txBody>
          <a:bodyPr/>
          <a:lstStyle/>
          <a:p>
            <a:fld id="{086FDF55-E932-4009-8C4D-FC69ACFB6011}" type="datetimeFigureOut">
              <a:rPr lang="zh-CN" altLang="en-US" smtClean="0"/>
              <a:t>2023-05-09</a:t>
            </a:fld>
            <a:endParaRPr lang="zh-CN" altLang="en-US"/>
          </a:p>
        </p:txBody>
      </p:sp>
      <p:sp>
        <p:nvSpPr>
          <p:cNvPr id="6" name="页脚占位符 5">
            <a:extLst>
              <a:ext uri="{FF2B5EF4-FFF2-40B4-BE49-F238E27FC236}">
                <a16:creationId xmlns:a16="http://schemas.microsoft.com/office/drawing/2014/main" xmlns="" id="{99C19236-651C-4906-BF5B-5195B76A605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AD7A24A1-33BC-4137-9BC6-1F073CBCB6B9}"/>
              </a:ext>
            </a:extLst>
          </p:cNvPr>
          <p:cNvSpPr>
            <a:spLocks noGrp="1"/>
          </p:cNvSpPr>
          <p:nvPr>
            <p:ph type="sldNum" sz="quarter" idx="12"/>
          </p:nvPr>
        </p:nvSpPr>
        <p:spPr/>
        <p:txBody>
          <a:bodyPr/>
          <a:lstStyle/>
          <a:p>
            <a:fld id="{46A1361D-9DDB-4F63-8DD3-1998F8001B8C}" type="slidenum">
              <a:rPr lang="zh-CN" altLang="en-US" smtClean="0"/>
              <a:t>‹#›</a:t>
            </a:fld>
            <a:endParaRPr lang="zh-CN" altLang="en-US"/>
          </a:p>
        </p:txBody>
      </p:sp>
    </p:spTree>
    <p:extLst>
      <p:ext uri="{BB962C8B-B14F-4D97-AF65-F5344CB8AC3E}">
        <p14:creationId xmlns:p14="http://schemas.microsoft.com/office/powerpoint/2010/main" val="11048687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2D747361-F2F1-4B5C-B89E-231DA1A5AB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3CED3E87-41E6-4211-8431-816800D1EEE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AEE67A9D-D954-47DE-B1EF-7D64EA80C78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6FDF55-E932-4009-8C4D-FC69ACFB6011}" type="datetimeFigureOut">
              <a:rPr lang="zh-CN" altLang="en-US" smtClean="0"/>
              <a:t>2023-05-09</a:t>
            </a:fld>
            <a:endParaRPr lang="zh-CN" altLang="en-US"/>
          </a:p>
        </p:txBody>
      </p:sp>
      <p:sp>
        <p:nvSpPr>
          <p:cNvPr id="5" name="页脚占位符 4">
            <a:extLst>
              <a:ext uri="{FF2B5EF4-FFF2-40B4-BE49-F238E27FC236}">
                <a16:creationId xmlns:a16="http://schemas.microsoft.com/office/drawing/2014/main" xmlns="" id="{B8E87EEE-615A-4AC3-B0CB-44E3180B7D9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3DD9AEB1-AE16-4073-BB18-9F2E22D58AC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A1361D-9DDB-4F63-8DD3-1998F8001B8C}" type="slidenum">
              <a:rPr lang="zh-CN" altLang="en-US" smtClean="0"/>
              <a:t>‹#›</a:t>
            </a:fld>
            <a:endParaRPr lang="zh-CN" altLang="en-US"/>
          </a:p>
        </p:txBody>
      </p:sp>
    </p:spTree>
    <p:extLst>
      <p:ext uri="{BB962C8B-B14F-4D97-AF65-F5344CB8AC3E}">
        <p14:creationId xmlns:p14="http://schemas.microsoft.com/office/powerpoint/2010/main" val="7920746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椭圆 23">
            <a:extLst>
              <a:ext uri="{FF2B5EF4-FFF2-40B4-BE49-F238E27FC236}">
                <a16:creationId xmlns:a16="http://schemas.microsoft.com/office/drawing/2014/main" xmlns="" id="{D85631B2-0414-4CF8-B596-34B3EDEBF9BE}"/>
              </a:ext>
            </a:extLst>
          </p:cNvPr>
          <p:cNvSpPr>
            <a:spLocks noChangeArrowheads="1"/>
          </p:cNvSpPr>
          <p:nvPr/>
        </p:nvSpPr>
        <p:spPr bwMode="auto">
          <a:xfrm>
            <a:off x="-381000" y="-1149350"/>
            <a:ext cx="10150475" cy="10150475"/>
          </a:xfrm>
          <a:prstGeom prst="ellipse">
            <a:avLst/>
          </a:prstGeom>
          <a:solidFill>
            <a:srgbClr val="19AABD">
              <a:alpha val="41960"/>
            </a:srgbClr>
          </a:solidFill>
          <a:ln>
            <a:noFill/>
          </a:ln>
          <a:effectLst>
            <a:outerShdw blurRad="63500" dist="38100" algn="l" rotWithShape="0">
              <a:srgbClr val="000000">
                <a:alpha val="39999"/>
              </a:srgbClr>
            </a:outerShdw>
          </a:effectLst>
          <a:extLst>
            <a:ext uri="{91240B29-F687-4F45-9708-019B960494DF}">
              <a14:hiddenLine xmlns:a14="http://schemas.microsoft.com/office/drawing/2010/main" w="25400">
                <a:solidFill>
                  <a:srgbClr val="000000"/>
                </a:solidFill>
                <a:round/>
                <a:headEnd/>
                <a:tailEnd/>
              </a14:hiddenLine>
            </a:ext>
          </a:extLst>
        </p:spPr>
        <p:txBody>
          <a:bodyPr anchor="ctr"/>
          <a:lstStyle/>
          <a:p>
            <a:pPr algn="ctr">
              <a:defRPr/>
            </a:pPr>
            <a:endParaRPr lang="zh-CN" altLang="en-US">
              <a:solidFill>
                <a:prstClr val="white"/>
              </a:solidFill>
            </a:endParaRPr>
          </a:p>
        </p:txBody>
      </p:sp>
      <p:sp>
        <p:nvSpPr>
          <p:cNvPr id="25" name="椭圆 24">
            <a:extLst>
              <a:ext uri="{FF2B5EF4-FFF2-40B4-BE49-F238E27FC236}">
                <a16:creationId xmlns:a16="http://schemas.microsoft.com/office/drawing/2014/main" xmlns="" id="{3E2933AC-4CED-4056-B065-4A2CF37C3330}"/>
              </a:ext>
            </a:extLst>
          </p:cNvPr>
          <p:cNvSpPr>
            <a:spLocks noChangeArrowheads="1"/>
          </p:cNvSpPr>
          <p:nvPr/>
        </p:nvSpPr>
        <p:spPr bwMode="auto">
          <a:xfrm>
            <a:off x="-123825" y="-892175"/>
            <a:ext cx="9636125" cy="9636125"/>
          </a:xfrm>
          <a:prstGeom prst="ellipse">
            <a:avLst/>
          </a:prstGeom>
          <a:solidFill>
            <a:schemeClr val="accent5">
              <a:lumMod val="50000"/>
            </a:schemeClr>
          </a:solidFill>
          <a:ln>
            <a:noFill/>
          </a:ln>
          <a:effectLst>
            <a:outerShdw blurRad="63500" dist="38100" algn="l" rotWithShape="0">
              <a:srgbClr val="000000">
                <a:alpha val="39999"/>
              </a:srgbClr>
            </a:outerShdw>
          </a:effectLst>
          <a:extLst/>
        </p:spPr>
        <p:txBody>
          <a:bodyPr anchor="ctr"/>
          <a:lstStyle/>
          <a:p>
            <a:pPr algn="ctr">
              <a:defRPr/>
            </a:pPr>
            <a:endParaRPr lang="zh-CN" altLang="en-US">
              <a:solidFill>
                <a:prstClr val="white"/>
              </a:solidFill>
            </a:endParaRPr>
          </a:p>
        </p:txBody>
      </p:sp>
      <p:sp>
        <p:nvSpPr>
          <p:cNvPr id="27" name="椭圆 26">
            <a:extLst>
              <a:ext uri="{FF2B5EF4-FFF2-40B4-BE49-F238E27FC236}">
                <a16:creationId xmlns:a16="http://schemas.microsoft.com/office/drawing/2014/main" xmlns="" id="{8E10D62F-C15E-4635-902D-7289659C6B09}"/>
              </a:ext>
            </a:extLst>
          </p:cNvPr>
          <p:cNvSpPr>
            <a:spLocks noChangeArrowheads="1"/>
          </p:cNvSpPr>
          <p:nvPr/>
        </p:nvSpPr>
        <p:spPr bwMode="auto">
          <a:xfrm>
            <a:off x="10001251" y="3608388"/>
            <a:ext cx="2886075" cy="2887662"/>
          </a:xfrm>
          <a:prstGeom prst="ellipse">
            <a:avLst/>
          </a:prstGeom>
          <a:solidFill>
            <a:schemeClr val="accent5">
              <a:lumMod val="50000"/>
            </a:schemeClr>
          </a:solidFill>
          <a:ln>
            <a:noFill/>
          </a:ln>
          <a:effectLst>
            <a:outerShdw blurRad="63500" dist="38100" dir="10800000" algn="r" rotWithShape="0">
              <a:srgbClr val="000000">
                <a:alpha val="39999"/>
              </a:srgbClr>
            </a:outerShdw>
          </a:effectLst>
          <a:extLst/>
        </p:spPr>
        <p:txBody>
          <a:bodyPr anchor="ctr"/>
          <a:lstStyle/>
          <a:p>
            <a:pPr algn="ctr">
              <a:defRPr/>
            </a:pPr>
            <a:endParaRPr lang="zh-CN" altLang="en-US">
              <a:solidFill>
                <a:schemeClr val="accent5">
                  <a:lumMod val="60000"/>
                  <a:lumOff val="40000"/>
                </a:schemeClr>
              </a:solidFill>
            </a:endParaRPr>
          </a:p>
        </p:txBody>
      </p:sp>
      <p:sp>
        <p:nvSpPr>
          <p:cNvPr id="27653" name="文本框 5">
            <a:extLst>
              <a:ext uri="{FF2B5EF4-FFF2-40B4-BE49-F238E27FC236}">
                <a16:creationId xmlns:a16="http://schemas.microsoft.com/office/drawing/2014/main" xmlns="" id="{0E3D817B-4F5D-4E76-BCA1-96A935D58353}"/>
              </a:ext>
            </a:extLst>
          </p:cNvPr>
          <p:cNvSpPr txBox="1">
            <a:spLocks noChangeArrowheads="1"/>
          </p:cNvSpPr>
          <p:nvPr/>
        </p:nvSpPr>
        <p:spPr bwMode="auto">
          <a:xfrm>
            <a:off x="839787" y="2538414"/>
            <a:ext cx="9361488"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9pPr>
          </a:lstStyle>
          <a:p>
            <a:pPr algn="ctr">
              <a:spcBef>
                <a:spcPct val="0"/>
              </a:spcBef>
              <a:buFontTx/>
              <a:buNone/>
            </a:pPr>
            <a:r>
              <a:rPr kumimoji="0" lang="zh-CN" altLang="en-US" sz="4400" dirty="0">
                <a:solidFill>
                  <a:srgbClr val="FFFFFF"/>
                </a:solidFill>
                <a:latin typeface="微软雅黑" panose="020B0503020204020204" pitchFamily="34" charset="-122"/>
                <a:ea typeface="微软雅黑" panose="020B0503020204020204" pitchFamily="34" charset="-122"/>
              </a:rPr>
              <a:t>“生物大分子复合体结构与</a:t>
            </a:r>
            <a:endParaRPr kumimoji="0" lang="en-US" altLang="zh-CN" sz="4400" dirty="0">
              <a:solidFill>
                <a:srgbClr val="FFFFFF"/>
              </a:solidFill>
              <a:latin typeface="微软雅黑" panose="020B0503020204020204" pitchFamily="34" charset="-122"/>
              <a:ea typeface="微软雅黑" panose="020B0503020204020204" pitchFamily="34" charset="-122"/>
            </a:endParaRPr>
          </a:p>
          <a:p>
            <a:pPr algn="ctr">
              <a:spcBef>
                <a:spcPct val="0"/>
              </a:spcBef>
              <a:buFontTx/>
              <a:buNone/>
            </a:pPr>
            <a:r>
              <a:rPr kumimoji="0" lang="zh-CN" altLang="en-US" sz="4400" dirty="0">
                <a:solidFill>
                  <a:srgbClr val="FFFFFF"/>
                </a:solidFill>
                <a:latin typeface="微软雅黑" panose="020B0503020204020204" pitchFamily="34" charset="-122"/>
                <a:ea typeface="微软雅黑" panose="020B0503020204020204" pitchFamily="34" charset="-122"/>
              </a:rPr>
              <a:t>功能的跨尺度研究“先导专项</a:t>
            </a:r>
            <a:endParaRPr kumimoji="0" lang="en-US" altLang="zh-CN" sz="4400" dirty="0">
              <a:solidFill>
                <a:srgbClr val="FFFFFF"/>
              </a:solidFill>
              <a:latin typeface="微软雅黑" panose="020B0503020204020204" pitchFamily="34" charset="-122"/>
              <a:ea typeface="微软雅黑" panose="020B0503020204020204" pitchFamily="34" charset="-122"/>
            </a:endParaRPr>
          </a:p>
          <a:p>
            <a:pPr algn="ctr">
              <a:spcBef>
                <a:spcPct val="0"/>
              </a:spcBef>
              <a:buFontTx/>
              <a:buNone/>
            </a:pPr>
            <a:r>
              <a:rPr kumimoji="0" lang="zh-CN" altLang="en-US" sz="4400" dirty="0">
                <a:solidFill>
                  <a:srgbClr val="FFFFFF"/>
                </a:solidFill>
                <a:latin typeface="微软雅黑" panose="020B0503020204020204" pitchFamily="34" charset="-122"/>
                <a:ea typeface="微软雅黑" panose="020B0503020204020204" pitchFamily="34" charset="-122"/>
              </a:rPr>
              <a:t>档案整理说明</a:t>
            </a:r>
            <a:endParaRPr kumimoji="0" lang="zh-CN" altLang="en-US" sz="1000" b="1" dirty="0">
              <a:solidFill>
                <a:srgbClr val="FFFFFF"/>
              </a:solidFill>
              <a:latin typeface="Arial" panose="020B0604020202020204" pitchFamily="34" charset="0"/>
              <a:ea typeface="微软雅黑" panose="020B0503020204020204" pitchFamily="34" charset="-122"/>
            </a:endParaRPr>
          </a:p>
        </p:txBody>
      </p:sp>
      <p:sp>
        <p:nvSpPr>
          <p:cNvPr id="27654" name="文本框 32">
            <a:extLst>
              <a:ext uri="{FF2B5EF4-FFF2-40B4-BE49-F238E27FC236}">
                <a16:creationId xmlns:a16="http://schemas.microsoft.com/office/drawing/2014/main" xmlns="" id="{1C17779E-7121-47B7-A3CB-2A44887E8744}"/>
              </a:ext>
            </a:extLst>
          </p:cNvPr>
          <p:cNvSpPr txBox="1">
            <a:spLocks noChangeArrowheads="1"/>
          </p:cNvSpPr>
          <p:nvPr/>
        </p:nvSpPr>
        <p:spPr bwMode="auto">
          <a:xfrm>
            <a:off x="8686801" y="1460501"/>
            <a:ext cx="2398713"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9pPr>
          </a:lstStyle>
          <a:p>
            <a:pPr algn="ctr">
              <a:lnSpc>
                <a:spcPts val="2000"/>
              </a:lnSpc>
              <a:spcBef>
                <a:spcPct val="0"/>
              </a:spcBef>
              <a:buNone/>
            </a:pPr>
            <a:r>
              <a:rPr kumimoji="0" lang="zh-CN" altLang="en-US" sz="1600" dirty="0">
                <a:solidFill>
                  <a:schemeClr val="accent5">
                    <a:lumMod val="50000"/>
                  </a:schemeClr>
                </a:solidFill>
                <a:latin typeface="华文琥珀" panose="02010800040101010101" pitchFamily="2" charset="-122"/>
                <a:ea typeface="华文琥珀" panose="02010800040101010101" pitchFamily="2" charset="-122"/>
              </a:rPr>
              <a:t>生物物理所</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AutoShape 4"/>
          <p:cNvSpPr>
            <a:spLocks noChangeArrowheads="1"/>
          </p:cNvSpPr>
          <p:nvPr/>
        </p:nvSpPr>
        <p:spPr bwMode="auto">
          <a:xfrm>
            <a:off x="431801" y="53975"/>
            <a:ext cx="11425767" cy="854075"/>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round/>
                <a:headEnd/>
                <a:tailEnd/>
              </a14:hiddenLine>
            </a:ext>
          </a:extLst>
        </p:spPr>
        <p:txBody>
          <a:bodyPr lIns="0" tIns="72000" rIns="0" bIns="144000">
            <a:spAutoFit/>
          </a:bodyPr>
          <a:lstStyle/>
          <a:p>
            <a:pPr eaLnBrk="1" hangingPunct="1">
              <a:buFont typeface="Arial" charset="0"/>
              <a:buNone/>
            </a:pPr>
            <a:r>
              <a:rPr lang="zh-CN" altLang="en-US" sz="3600" b="1" dirty="0">
                <a:solidFill>
                  <a:srgbClr val="000000"/>
                </a:solidFill>
                <a:latin typeface="幼圆" pitchFamily="49" charset="-122"/>
                <a:ea typeface="幼圆" pitchFamily="49" charset="-122"/>
                <a:sym typeface="Arial" charset="0"/>
              </a:rPr>
              <a:t>（二）音频（视频）档案目录</a:t>
            </a:r>
          </a:p>
        </p:txBody>
      </p:sp>
      <p:sp>
        <p:nvSpPr>
          <p:cNvPr id="48132" name="矩形 1"/>
          <p:cNvSpPr>
            <a:spLocks noChangeArrowheads="1"/>
          </p:cNvSpPr>
          <p:nvPr/>
        </p:nvSpPr>
        <p:spPr bwMode="auto">
          <a:xfrm>
            <a:off x="607484" y="1041401"/>
            <a:ext cx="1095374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pPr>
            <a:r>
              <a:rPr lang="en-US" altLang="zh-CN" sz="2000" dirty="0">
                <a:solidFill>
                  <a:srgbClr val="000000"/>
                </a:solidFill>
                <a:latin typeface="微软雅黑" pitchFamily="34" charset="-122"/>
                <a:ea typeface="微软雅黑" pitchFamily="34" charset="-122"/>
                <a:sym typeface="Times New Roman" pitchFamily="18" charset="0"/>
              </a:rPr>
              <a:t>YP(SP)-XDB37010101</a:t>
            </a:r>
            <a:r>
              <a:rPr lang="zh-CN" altLang="en-US" sz="2000" dirty="0">
                <a:solidFill>
                  <a:srgbClr val="000000"/>
                </a:solidFill>
                <a:latin typeface="微软雅黑" pitchFamily="34" charset="-122"/>
                <a:ea typeface="微软雅黑" pitchFamily="34" charset="-122"/>
                <a:sym typeface="Times New Roman" pitchFamily="18" charset="0"/>
              </a:rPr>
              <a:t>，音（视）频档案以“件”为单位整理。</a:t>
            </a:r>
            <a:endParaRPr lang="en-US" altLang="zh-CN" sz="2000" dirty="0">
              <a:solidFill>
                <a:srgbClr val="000000"/>
              </a:solidFill>
              <a:latin typeface="微软雅黑" pitchFamily="34" charset="-122"/>
              <a:ea typeface="微软雅黑" pitchFamily="34" charset="-122"/>
              <a:sym typeface="Times New Roman" pitchFamily="18" charset="0"/>
            </a:endParaRPr>
          </a:p>
        </p:txBody>
      </p:sp>
      <p:sp>
        <p:nvSpPr>
          <p:cNvPr id="12" name="椭圆 11">
            <a:extLst>
              <a:ext uri="{FF2B5EF4-FFF2-40B4-BE49-F238E27FC236}">
                <a16:creationId xmlns:a16="http://schemas.microsoft.com/office/drawing/2014/main" xmlns="" id="{9FEC01B6-4B0A-40AB-9DA0-73BFB99E37DB}"/>
              </a:ext>
            </a:extLst>
          </p:cNvPr>
          <p:cNvSpPr/>
          <p:nvPr/>
        </p:nvSpPr>
        <p:spPr>
          <a:xfrm>
            <a:off x="464607" y="1104900"/>
            <a:ext cx="607484" cy="3698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8134" name="文本框 18"/>
          <p:cNvSpPr txBox="1">
            <a:spLocks noChangeArrowheads="1"/>
          </p:cNvSpPr>
          <p:nvPr/>
        </p:nvSpPr>
        <p:spPr bwMode="auto">
          <a:xfrm>
            <a:off x="768349" y="872666"/>
            <a:ext cx="432011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pPr>
              <a:buFont typeface="Arial" charset="0"/>
              <a:buNone/>
            </a:pPr>
            <a:r>
              <a:rPr kumimoji="0" lang="zh-CN" altLang="en-US" sz="1000" dirty="0">
                <a:solidFill>
                  <a:srgbClr val="FF0000"/>
                </a:solidFill>
                <a:latin typeface="微软雅黑" pitchFamily="34" charset="-122"/>
                <a:ea typeface="微软雅黑" pitchFamily="34" charset="-122"/>
              </a:rPr>
              <a:t>“</a:t>
            </a:r>
            <a:r>
              <a:rPr kumimoji="0" lang="en-US" altLang="zh-CN" sz="1000" dirty="0">
                <a:solidFill>
                  <a:srgbClr val="FF0000"/>
                </a:solidFill>
                <a:latin typeface="微软雅黑" pitchFamily="34" charset="-122"/>
                <a:ea typeface="微软雅黑" pitchFamily="34" charset="-122"/>
              </a:rPr>
              <a:t>YP(SP)</a:t>
            </a:r>
            <a:r>
              <a:rPr kumimoji="0" lang="zh-CN" altLang="en-US" sz="1000" dirty="0">
                <a:solidFill>
                  <a:srgbClr val="FF0000"/>
                </a:solidFill>
                <a:latin typeface="微软雅黑" pitchFamily="34" charset="-122"/>
                <a:ea typeface="微软雅黑" pitchFamily="34" charset="-122"/>
              </a:rPr>
              <a:t>”为音频（视频）档案的分类代码</a:t>
            </a:r>
          </a:p>
        </p:txBody>
      </p:sp>
      <p:graphicFrame>
        <p:nvGraphicFramePr>
          <p:cNvPr id="6" name="表格 5"/>
          <p:cNvGraphicFramePr>
            <a:graphicFrameLocks noGrp="1"/>
          </p:cNvGraphicFramePr>
          <p:nvPr>
            <p:extLst>
              <p:ext uri="{D42A27DB-BD31-4B8C-83A1-F6EECF244321}">
                <p14:modId xmlns:p14="http://schemas.microsoft.com/office/powerpoint/2010/main" val="731207671"/>
              </p:ext>
            </p:extLst>
          </p:nvPr>
        </p:nvGraphicFramePr>
        <p:xfrm>
          <a:off x="1192790" y="2558462"/>
          <a:ext cx="9899650" cy="2964621"/>
        </p:xfrm>
        <a:graphic>
          <a:graphicData uri="http://schemas.openxmlformats.org/drawingml/2006/table">
            <a:tbl>
              <a:tblPr>
                <a:tableStyleId>{5C22544A-7EE6-4342-B048-85BDC9FD1C3A}</a:tableStyleId>
              </a:tblPr>
              <a:tblGrid>
                <a:gridCol w="822802">
                  <a:extLst>
                    <a:ext uri="{9D8B030D-6E8A-4147-A177-3AD203B41FA5}">
                      <a16:colId xmlns:a16="http://schemas.microsoft.com/office/drawing/2014/main" xmlns="" val="20000"/>
                    </a:ext>
                  </a:extLst>
                </a:gridCol>
                <a:gridCol w="822167">
                  <a:extLst>
                    <a:ext uri="{9D8B030D-6E8A-4147-A177-3AD203B41FA5}">
                      <a16:colId xmlns:a16="http://schemas.microsoft.com/office/drawing/2014/main" xmlns="" val="20001"/>
                    </a:ext>
                  </a:extLst>
                </a:gridCol>
                <a:gridCol w="1480535">
                  <a:extLst>
                    <a:ext uri="{9D8B030D-6E8A-4147-A177-3AD203B41FA5}">
                      <a16:colId xmlns:a16="http://schemas.microsoft.com/office/drawing/2014/main" xmlns="" val="20002"/>
                    </a:ext>
                  </a:extLst>
                </a:gridCol>
                <a:gridCol w="629799">
                  <a:extLst>
                    <a:ext uri="{9D8B030D-6E8A-4147-A177-3AD203B41FA5}">
                      <a16:colId xmlns:a16="http://schemas.microsoft.com/office/drawing/2014/main" xmlns="" val="20003"/>
                    </a:ext>
                  </a:extLst>
                </a:gridCol>
                <a:gridCol w="450128">
                  <a:extLst>
                    <a:ext uri="{9D8B030D-6E8A-4147-A177-3AD203B41FA5}">
                      <a16:colId xmlns:a16="http://schemas.microsoft.com/office/drawing/2014/main" xmlns="" val="20004"/>
                    </a:ext>
                  </a:extLst>
                </a:gridCol>
                <a:gridCol w="539646">
                  <a:extLst>
                    <a:ext uri="{9D8B030D-6E8A-4147-A177-3AD203B41FA5}">
                      <a16:colId xmlns:a16="http://schemas.microsoft.com/office/drawing/2014/main" xmlns="" val="20005"/>
                    </a:ext>
                  </a:extLst>
                </a:gridCol>
                <a:gridCol w="627259">
                  <a:extLst>
                    <a:ext uri="{9D8B030D-6E8A-4147-A177-3AD203B41FA5}">
                      <a16:colId xmlns:a16="http://schemas.microsoft.com/office/drawing/2014/main" xmlns="" val="20006"/>
                    </a:ext>
                  </a:extLst>
                </a:gridCol>
                <a:gridCol w="588532">
                  <a:extLst>
                    <a:ext uri="{9D8B030D-6E8A-4147-A177-3AD203B41FA5}">
                      <a16:colId xmlns:a16="http://schemas.microsoft.com/office/drawing/2014/main" xmlns="" val="20007"/>
                    </a:ext>
                  </a:extLst>
                </a:gridCol>
                <a:gridCol w="588532">
                  <a:extLst>
                    <a:ext uri="{9D8B030D-6E8A-4147-A177-3AD203B41FA5}">
                      <a16:colId xmlns:a16="http://schemas.microsoft.com/office/drawing/2014/main" xmlns="" val="20008"/>
                    </a:ext>
                  </a:extLst>
                </a:gridCol>
                <a:gridCol w="502188">
                  <a:extLst>
                    <a:ext uri="{9D8B030D-6E8A-4147-A177-3AD203B41FA5}">
                      <a16:colId xmlns:a16="http://schemas.microsoft.com/office/drawing/2014/main" xmlns="" val="20009"/>
                    </a:ext>
                  </a:extLst>
                </a:gridCol>
                <a:gridCol w="510442">
                  <a:extLst>
                    <a:ext uri="{9D8B030D-6E8A-4147-A177-3AD203B41FA5}">
                      <a16:colId xmlns:a16="http://schemas.microsoft.com/office/drawing/2014/main" xmlns="" val="20010"/>
                    </a:ext>
                  </a:extLst>
                </a:gridCol>
                <a:gridCol w="701540">
                  <a:extLst>
                    <a:ext uri="{9D8B030D-6E8A-4147-A177-3AD203B41FA5}">
                      <a16:colId xmlns:a16="http://schemas.microsoft.com/office/drawing/2014/main" xmlns="" val="20011"/>
                    </a:ext>
                  </a:extLst>
                </a:gridCol>
                <a:gridCol w="700905">
                  <a:extLst>
                    <a:ext uri="{9D8B030D-6E8A-4147-A177-3AD203B41FA5}">
                      <a16:colId xmlns:a16="http://schemas.microsoft.com/office/drawing/2014/main" xmlns="" val="20012"/>
                    </a:ext>
                  </a:extLst>
                </a:gridCol>
                <a:gridCol w="935175">
                  <a:extLst>
                    <a:ext uri="{9D8B030D-6E8A-4147-A177-3AD203B41FA5}">
                      <a16:colId xmlns:a16="http://schemas.microsoft.com/office/drawing/2014/main" xmlns="" val="20013"/>
                    </a:ext>
                  </a:extLst>
                </a:gridCol>
              </a:tblGrid>
              <a:tr h="0">
                <a:tc>
                  <a:txBody>
                    <a:bodyPr/>
                    <a:lstStyle/>
                    <a:p>
                      <a:pPr algn="ctr">
                        <a:spcAft>
                          <a:spcPts val="0"/>
                        </a:spcAft>
                      </a:pPr>
                      <a:r>
                        <a:rPr lang="zh-CN" sz="1200" kern="0" dirty="0">
                          <a:effectLst/>
                        </a:rPr>
                        <a:t>先导专项档号</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zh-CN" sz="1200" kern="0">
                          <a:effectLst/>
                        </a:rPr>
                        <a:t>立档单位档号</a:t>
                      </a:r>
                      <a:endParaRPr lang="zh-CN" sz="1050" kern="100">
                        <a:effectLst/>
                        <a:latin typeface="等线"/>
                        <a:ea typeface="等线"/>
                        <a:cs typeface="Times New Roman"/>
                      </a:endParaRPr>
                    </a:p>
                  </a:txBody>
                  <a:tcPr marL="68580" marR="68580" marT="0" marB="0"/>
                </a:tc>
                <a:tc>
                  <a:txBody>
                    <a:bodyPr/>
                    <a:lstStyle/>
                    <a:p>
                      <a:pPr algn="ctr">
                        <a:spcAft>
                          <a:spcPts val="0"/>
                        </a:spcAft>
                      </a:pPr>
                      <a:r>
                        <a:rPr lang="zh-CN" sz="1200" kern="0">
                          <a:effectLst/>
                        </a:rPr>
                        <a:t>题名</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zh-CN" sz="1200" kern="0">
                          <a:effectLst/>
                        </a:rPr>
                        <a:t>摄录者</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zh-CN" sz="1200" kern="0">
                          <a:effectLst/>
                        </a:rPr>
                        <a:t>摄录日期</a:t>
                      </a:r>
                      <a:endParaRPr lang="zh-CN" sz="1050" kern="100">
                        <a:effectLst/>
                        <a:latin typeface="等线"/>
                        <a:ea typeface="等线"/>
                        <a:cs typeface="Times New Roman"/>
                      </a:endParaRPr>
                    </a:p>
                  </a:txBody>
                  <a:tcPr marL="68580" marR="68580" marT="0" marB="0"/>
                </a:tc>
                <a:tc>
                  <a:txBody>
                    <a:bodyPr/>
                    <a:lstStyle/>
                    <a:p>
                      <a:pPr algn="ctr">
                        <a:spcAft>
                          <a:spcPts val="0"/>
                        </a:spcAft>
                      </a:pPr>
                      <a:r>
                        <a:rPr lang="zh-CN" sz="1200" kern="0">
                          <a:effectLst/>
                        </a:rPr>
                        <a:t>时间长度</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zh-CN" sz="1200" kern="0">
                          <a:effectLst/>
                        </a:rPr>
                        <a:t>容量</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zh-CN" sz="1200" kern="0" dirty="0">
                          <a:effectLst/>
                        </a:rPr>
                        <a:t>格式名称</a:t>
                      </a:r>
                      <a:endParaRPr lang="zh-CN" sz="1050" kern="100" dirty="0">
                        <a:effectLst/>
                        <a:latin typeface="等线"/>
                        <a:ea typeface="等线"/>
                        <a:cs typeface="Times New Roman"/>
                      </a:endParaRPr>
                    </a:p>
                  </a:txBody>
                  <a:tcPr marL="68580" marR="68580" marT="0" marB="0"/>
                </a:tc>
                <a:tc>
                  <a:txBody>
                    <a:bodyPr/>
                    <a:lstStyle/>
                    <a:p>
                      <a:pPr algn="ctr">
                        <a:spcAft>
                          <a:spcPts val="0"/>
                        </a:spcAft>
                      </a:pPr>
                      <a:r>
                        <a:rPr lang="zh-CN" sz="1200" kern="0">
                          <a:effectLst/>
                        </a:rPr>
                        <a:t>保管</a:t>
                      </a:r>
                      <a:endParaRPr lang="zh-CN" sz="1050" kern="100">
                        <a:effectLst/>
                      </a:endParaRPr>
                    </a:p>
                    <a:p>
                      <a:pPr algn="ctr">
                        <a:spcAft>
                          <a:spcPts val="0"/>
                        </a:spcAft>
                      </a:pPr>
                      <a:r>
                        <a:rPr lang="zh-CN" sz="1200" kern="0">
                          <a:effectLst/>
                        </a:rPr>
                        <a:t>期限</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zh-CN" sz="1200" kern="0">
                          <a:effectLst/>
                        </a:rPr>
                        <a:t>密级</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zh-CN" sz="1200" kern="0">
                          <a:effectLst/>
                        </a:rPr>
                        <a:t>保密期限</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zh-CN" sz="1200" kern="0">
                          <a:effectLst/>
                        </a:rPr>
                        <a:t>载体号</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zh-CN" sz="1200" kern="0">
                          <a:effectLst/>
                        </a:rPr>
                        <a:t>参见号</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zh-CN" sz="1200" kern="0">
                          <a:effectLst/>
                        </a:rPr>
                        <a:t>文字说明</a:t>
                      </a:r>
                      <a:endParaRPr lang="zh-CN" sz="1050" kern="100">
                        <a:effectLst/>
                        <a:latin typeface="等线"/>
                        <a:ea typeface="等线"/>
                        <a:cs typeface="Times New Roman"/>
                      </a:endParaRPr>
                    </a:p>
                  </a:txBody>
                  <a:tcPr marL="68580" marR="68580" marT="0" marB="0" anchor="ctr"/>
                </a:tc>
                <a:extLst>
                  <a:ext uri="{0D108BD9-81ED-4DB2-BD59-A6C34878D82A}">
                    <a16:rowId xmlns:a16="http://schemas.microsoft.com/office/drawing/2014/main" xmlns="" val="10000"/>
                  </a:ext>
                </a:extLst>
              </a:tr>
              <a:tr h="323850">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dirty="0">
                          <a:effectLst/>
                        </a:rPr>
                        <a:t>02</a:t>
                      </a:r>
                      <a:r>
                        <a:rPr lang="zh-CN" altLang="en-US" sz="1000" kern="0" dirty="0">
                          <a:effectLst/>
                        </a:rPr>
                        <a:t>：</a:t>
                      </a:r>
                      <a:r>
                        <a:rPr lang="en-US" altLang="zh-CN" sz="1000" kern="0" dirty="0">
                          <a:effectLst/>
                        </a:rPr>
                        <a:t>30</a:t>
                      </a:r>
                      <a:r>
                        <a:rPr lang="zh-CN" altLang="en-US" sz="1000" kern="0" dirty="0">
                          <a:effectLst/>
                        </a:rPr>
                        <a:t>：</a:t>
                      </a:r>
                      <a:r>
                        <a:rPr lang="en-US" altLang="zh-CN" sz="1000" kern="0" dirty="0">
                          <a:effectLst/>
                        </a:rPr>
                        <a:t>00</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extLst>
                  <a:ext uri="{0D108BD9-81ED-4DB2-BD59-A6C34878D82A}">
                    <a16:rowId xmlns:a16="http://schemas.microsoft.com/office/drawing/2014/main" xmlns="" val="10001"/>
                  </a:ext>
                </a:extLst>
              </a:tr>
              <a:tr h="323850">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extLst>
                  <a:ext uri="{0D108BD9-81ED-4DB2-BD59-A6C34878D82A}">
                    <a16:rowId xmlns:a16="http://schemas.microsoft.com/office/drawing/2014/main" xmlns="" val="10002"/>
                  </a:ext>
                </a:extLst>
              </a:tr>
              <a:tr h="323850">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extLst>
                  <a:ext uri="{0D108BD9-81ED-4DB2-BD59-A6C34878D82A}">
                    <a16:rowId xmlns:a16="http://schemas.microsoft.com/office/drawing/2014/main" xmlns="" val="10003"/>
                  </a:ext>
                </a:extLst>
              </a:tr>
              <a:tr h="323850">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extLst>
                  <a:ext uri="{0D108BD9-81ED-4DB2-BD59-A6C34878D82A}">
                    <a16:rowId xmlns:a16="http://schemas.microsoft.com/office/drawing/2014/main" xmlns="" val="10004"/>
                  </a:ext>
                </a:extLst>
              </a:tr>
              <a:tr h="323850">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extLst>
                  <a:ext uri="{0D108BD9-81ED-4DB2-BD59-A6C34878D82A}">
                    <a16:rowId xmlns:a16="http://schemas.microsoft.com/office/drawing/2014/main" xmlns="" val="10005"/>
                  </a:ext>
                </a:extLst>
              </a:tr>
              <a:tr h="655761">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extLst>
                  <a:ext uri="{0D108BD9-81ED-4DB2-BD59-A6C34878D82A}">
                    <a16:rowId xmlns:a16="http://schemas.microsoft.com/office/drawing/2014/main" xmlns="" val="10006"/>
                  </a:ext>
                </a:extLst>
              </a:tr>
              <a:tr h="323850">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extLst>
                  <a:ext uri="{0D108BD9-81ED-4DB2-BD59-A6C34878D82A}">
                    <a16:rowId xmlns:a16="http://schemas.microsoft.com/office/drawing/2014/main" xmlns="" val="10007"/>
                  </a:ext>
                </a:extLst>
              </a:tr>
            </a:tbl>
          </a:graphicData>
        </a:graphic>
      </p:graphicFrame>
      <p:sp>
        <p:nvSpPr>
          <p:cNvPr id="7" name="Rectangle 2"/>
          <p:cNvSpPr>
            <a:spLocks noChangeArrowheads="1"/>
          </p:cNvSpPr>
          <p:nvPr/>
        </p:nvSpPr>
        <p:spPr bwMode="auto">
          <a:xfrm>
            <a:off x="1322634" y="1891019"/>
            <a:ext cx="10126994"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500" b="1" i="0" u="none" strike="noStrike" cap="none" normalizeH="0" baseline="0" dirty="0">
                <a:ln>
                  <a:noFill/>
                </a:ln>
                <a:solidFill>
                  <a:schemeClr val="tx1"/>
                </a:solidFill>
                <a:effectLst/>
                <a:latin typeface="黑体" pitchFamily="49" charset="-122"/>
                <a:ea typeface="黑体" pitchFamily="49" charset="-122"/>
                <a:cs typeface="Times New Roman" pitchFamily="18" charset="0"/>
              </a:rPr>
              <a:t>                                       </a:t>
            </a:r>
            <a:r>
              <a:rPr kumimoji="0" lang="zh-CN" sz="1500" b="1" i="0" u="none" strike="noStrike" cap="none" normalizeH="0" baseline="0" dirty="0">
                <a:ln>
                  <a:noFill/>
                </a:ln>
                <a:solidFill>
                  <a:schemeClr val="tx1"/>
                </a:solidFill>
                <a:effectLst/>
                <a:latin typeface="黑体" pitchFamily="49" charset="-122"/>
                <a:ea typeface="黑体" pitchFamily="49" charset="-122"/>
                <a:cs typeface="Times New Roman" pitchFamily="18" charset="0"/>
              </a:rPr>
              <a:t>音</a:t>
            </a:r>
            <a:r>
              <a:rPr kumimoji="0" lang="zh-CN" sz="1500" b="1" i="0" u="none" strike="noStrike" cap="none" normalizeH="0" baseline="0" dirty="0">
                <a:ln>
                  <a:noFill/>
                </a:ln>
                <a:solidFill>
                  <a:schemeClr val="tx1"/>
                </a:solidFill>
                <a:effectLst/>
                <a:latin typeface="等线" charset="-122"/>
                <a:ea typeface="黑体" pitchFamily="49" charset="-122"/>
                <a:cs typeface="Times New Roman" pitchFamily="18" charset="0"/>
              </a:rPr>
              <a:t> </a:t>
            </a:r>
            <a:r>
              <a:rPr kumimoji="0" lang="zh-CN" sz="1500" b="1" i="0" u="none" strike="noStrike" cap="none" normalizeH="0" baseline="0" dirty="0">
                <a:ln>
                  <a:noFill/>
                </a:ln>
                <a:solidFill>
                  <a:schemeClr val="tx1"/>
                </a:solidFill>
                <a:effectLst/>
                <a:latin typeface="黑体" pitchFamily="49" charset="-122"/>
                <a:ea typeface="黑体" pitchFamily="49" charset="-122"/>
                <a:cs typeface="Times New Roman" pitchFamily="18" charset="0"/>
              </a:rPr>
              <a:t>频（视</a:t>
            </a:r>
            <a:r>
              <a:rPr kumimoji="0" lang="zh-CN" sz="1500" b="1" i="0" u="none" strike="noStrike" cap="none" normalizeH="0" baseline="0" dirty="0">
                <a:ln>
                  <a:noFill/>
                </a:ln>
                <a:solidFill>
                  <a:schemeClr val="tx1"/>
                </a:solidFill>
                <a:effectLst/>
                <a:latin typeface="等线" charset="-122"/>
                <a:ea typeface="黑体" pitchFamily="49" charset="-122"/>
                <a:cs typeface="Times New Roman" pitchFamily="18" charset="0"/>
              </a:rPr>
              <a:t> </a:t>
            </a:r>
            <a:r>
              <a:rPr kumimoji="0" lang="zh-CN" sz="1500" b="1" i="0" u="none" strike="noStrike" cap="none" normalizeH="0" baseline="0" dirty="0">
                <a:ln>
                  <a:noFill/>
                </a:ln>
                <a:solidFill>
                  <a:schemeClr val="tx1"/>
                </a:solidFill>
                <a:effectLst/>
                <a:latin typeface="黑体" pitchFamily="49" charset="-122"/>
                <a:ea typeface="黑体" pitchFamily="49" charset="-122"/>
                <a:cs typeface="Times New Roman" pitchFamily="18" charset="0"/>
              </a:rPr>
              <a:t>频）</a:t>
            </a:r>
            <a:r>
              <a:rPr kumimoji="0" lang="zh-CN" sz="1500" b="1" i="0" u="none" strike="noStrike" cap="none" normalizeH="0" baseline="0" dirty="0">
                <a:ln>
                  <a:noFill/>
                </a:ln>
                <a:solidFill>
                  <a:schemeClr val="tx1"/>
                </a:solidFill>
                <a:effectLst/>
                <a:latin typeface="等线" charset="-122"/>
                <a:ea typeface="黑体" pitchFamily="49" charset="-122"/>
                <a:cs typeface="Times New Roman" pitchFamily="18" charset="0"/>
              </a:rPr>
              <a:t> </a:t>
            </a:r>
            <a:r>
              <a:rPr kumimoji="0" lang="zh-CN" sz="1500" b="1" i="0" u="none" strike="noStrike" cap="none" normalizeH="0" baseline="0" dirty="0">
                <a:ln>
                  <a:noFill/>
                </a:ln>
                <a:solidFill>
                  <a:schemeClr val="tx1"/>
                </a:solidFill>
                <a:effectLst/>
                <a:latin typeface="黑体" pitchFamily="49" charset="-122"/>
                <a:ea typeface="黑体" pitchFamily="49" charset="-122"/>
                <a:cs typeface="Times New Roman" pitchFamily="18" charset="0"/>
              </a:rPr>
              <a:t>档</a:t>
            </a:r>
            <a:r>
              <a:rPr kumimoji="0" lang="zh-CN" sz="1500" b="1" i="0" u="none" strike="noStrike" cap="none" normalizeH="0" baseline="0" dirty="0">
                <a:ln>
                  <a:noFill/>
                </a:ln>
                <a:solidFill>
                  <a:schemeClr val="tx1"/>
                </a:solidFill>
                <a:effectLst/>
                <a:latin typeface="等线" charset="-122"/>
                <a:ea typeface="黑体" pitchFamily="49" charset="-122"/>
                <a:cs typeface="Times New Roman" pitchFamily="18" charset="0"/>
              </a:rPr>
              <a:t> </a:t>
            </a:r>
            <a:r>
              <a:rPr kumimoji="0" lang="zh-CN" sz="1500" b="1" i="0" u="none" strike="noStrike" cap="none" normalizeH="0" baseline="0" dirty="0">
                <a:ln>
                  <a:noFill/>
                </a:ln>
                <a:solidFill>
                  <a:schemeClr val="tx1"/>
                </a:solidFill>
                <a:effectLst/>
                <a:latin typeface="黑体" pitchFamily="49" charset="-122"/>
                <a:ea typeface="黑体" pitchFamily="49" charset="-122"/>
                <a:cs typeface="Times New Roman" pitchFamily="18" charset="0"/>
              </a:rPr>
              <a:t>案</a:t>
            </a:r>
            <a:r>
              <a:rPr kumimoji="0" lang="zh-CN" sz="1500" b="1" i="0" u="none" strike="noStrike" cap="none" normalizeH="0" baseline="0" dirty="0">
                <a:ln>
                  <a:noFill/>
                </a:ln>
                <a:solidFill>
                  <a:schemeClr val="tx1"/>
                </a:solidFill>
                <a:effectLst/>
                <a:latin typeface="等线" charset="-122"/>
                <a:ea typeface="黑体" pitchFamily="49" charset="-122"/>
                <a:cs typeface="Times New Roman" pitchFamily="18" charset="0"/>
              </a:rPr>
              <a:t> </a:t>
            </a:r>
            <a:r>
              <a:rPr kumimoji="0" lang="zh-CN" sz="1500" b="1" i="0" u="none" strike="noStrike" cap="none" normalizeH="0" baseline="0" dirty="0">
                <a:ln>
                  <a:noFill/>
                </a:ln>
                <a:solidFill>
                  <a:schemeClr val="tx1"/>
                </a:solidFill>
                <a:effectLst/>
                <a:latin typeface="黑体" pitchFamily="49" charset="-122"/>
                <a:ea typeface="黑体" pitchFamily="49" charset="-122"/>
                <a:cs typeface="Times New Roman" pitchFamily="18" charset="0"/>
              </a:rPr>
              <a:t>目</a:t>
            </a:r>
            <a:r>
              <a:rPr kumimoji="0" lang="zh-CN" sz="1500" b="1" i="0" u="none" strike="noStrike" cap="none" normalizeH="0" baseline="0" dirty="0">
                <a:ln>
                  <a:noFill/>
                </a:ln>
                <a:solidFill>
                  <a:schemeClr val="tx1"/>
                </a:solidFill>
                <a:effectLst/>
                <a:latin typeface="等线" charset="-122"/>
                <a:ea typeface="黑体" pitchFamily="49" charset="-122"/>
                <a:cs typeface="Times New Roman" pitchFamily="18" charset="0"/>
              </a:rPr>
              <a:t> </a:t>
            </a:r>
            <a:r>
              <a:rPr kumimoji="0" lang="zh-CN" sz="1500" b="1" i="0" u="none" strike="noStrike" cap="none" normalizeH="0" baseline="0" dirty="0">
                <a:ln>
                  <a:noFill/>
                </a:ln>
                <a:solidFill>
                  <a:schemeClr val="tx1"/>
                </a:solidFill>
                <a:effectLst/>
                <a:latin typeface="黑体" pitchFamily="49" charset="-122"/>
                <a:ea typeface="黑体" pitchFamily="49" charset="-122"/>
                <a:cs typeface="Times New Roman" pitchFamily="18" charset="0"/>
              </a:rPr>
              <a:t>录</a:t>
            </a:r>
            <a:endParaRPr kumimoji="0" lang="zh-CN" sz="800" b="0" i="0" u="none" strike="noStrike" cap="none" normalizeH="0" baseline="0" dirty="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sz="1200" b="0" i="0" u="none" strike="noStrike" cap="none" normalizeH="0" baseline="0" dirty="0">
                <a:ln>
                  <a:noFill/>
                </a:ln>
                <a:solidFill>
                  <a:schemeClr val="tx1"/>
                </a:solidFill>
                <a:effectLst/>
                <a:latin typeface="黑体" pitchFamily="49" charset="-122"/>
                <a:ea typeface="黑体" pitchFamily="49" charset="-122"/>
                <a:cs typeface="Times New Roman" pitchFamily="18" charset="0"/>
              </a:rPr>
              <a:t>任务名称：</a:t>
            </a:r>
            <a:r>
              <a:rPr kumimoji="0" lang="zh-CN" altLang="en-US" sz="1000" b="0" i="0" u="none" strike="noStrike" cap="none" normalizeH="0" baseline="0" dirty="0">
                <a:ln>
                  <a:noFill/>
                </a:ln>
                <a:solidFill>
                  <a:schemeClr val="tx1"/>
                </a:solidFill>
                <a:effectLst/>
                <a:latin typeface="等线" charset="-122"/>
                <a:ea typeface="等线" charset="-122"/>
                <a:cs typeface="Times New Roman" pitchFamily="18" charset="0"/>
              </a:rPr>
              <a:t>                                                                                                                          </a:t>
            </a:r>
            <a:r>
              <a:rPr kumimoji="0" lang="zh-CN" altLang="en-US" sz="1000" b="0" i="0" u="none" strike="noStrike" cap="none" normalizeH="0" baseline="0" dirty="0">
                <a:ln>
                  <a:noFill/>
                </a:ln>
                <a:solidFill>
                  <a:schemeClr val="tx1"/>
                </a:solidFill>
                <a:effectLst/>
                <a:latin typeface="Times New Roman" pitchFamily="18" charset="0"/>
                <a:ea typeface="等线" charset="-122"/>
                <a:cs typeface="Times New Roman" pitchFamily="18" charset="0"/>
              </a:rPr>
              <a:t>共</a:t>
            </a:r>
            <a:r>
              <a:rPr kumimoji="0" lang="zh-CN" altLang="en-US" sz="1000" b="0" i="0" u="none" strike="noStrike" cap="none" normalizeH="0" baseline="0" dirty="0">
                <a:ln>
                  <a:noFill/>
                </a:ln>
                <a:solidFill>
                  <a:schemeClr val="tx1"/>
                </a:solidFill>
                <a:effectLst/>
                <a:latin typeface="等线" charset="-122"/>
                <a:ea typeface="等线" charset="-122"/>
                <a:cs typeface="Times New Roman" pitchFamily="18" charset="0"/>
              </a:rPr>
              <a:t>   </a:t>
            </a:r>
            <a:r>
              <a:rPr kumimoji="0" lang="zh-CN" altLang="en-US" sz="1000" b="0" i="0" u="none" strike="noStrike" cap="none" normalizeH="0" baseline="0" dirty="0">
                <a:ln>
                  <a:noFill/>
                </a:ln>
                <a:solidFill>
                  <a:schemeClr val="tx1"/>
                </a:solidFill>
                <a:effectLst/>
                <a:latin typeface="Times New Roman" pitchFamily="18" charset="0"/>
                <a:ea typeface="等线" charset="-122"/>
                <a:cs typeface="Times New Roman" pitchFamily="18" charset="0"/>
              </a:rPr>
              <a:t>页</a:t>
            </a:r>
            <a:r>
              <a:rPr kumimoji="0" lang="zh-CN" altLang="en-US" sz="1000" b="0" i="0" u="none" strike="noStrike" cap="none" normalizeH="0" baseline="0" dirty="0">
                <a:ln>
                  <a:noFill/>
                </a:ln>
                <a:solidFill>
                  <a:schemeClr val="tx1"/>
                </a:solidFill>
                <a:effectLst/>
                <a:latin typeface="等线" charset="-122"/>
                <a:ea typeface="等线" charset="-122"/>
                <a:cs typeface="Times New Roman" pitchFamily="18" charset="0"/>
              </a:rPr>
              <a:t> </a:t>
            </a:r>
            <a:r>
              <a:rPr kumimoji="0" lang="zh-CN" altLang="en-US" sz="1000" b="0" i="0" u="none" strike="noStrike" cap="none" normalizeH="0" baseline="0" dirty="0">
                <a:ln>
                  <a:noFill/>
                </a:ln>
                <a:solidFill>
                  <a:schemeClr val="tx1"/>
                </a:solidFill>
                <a:effectLst/>
                <a:latin typeface="Times New Roman" pitchFamily="18" charset="0"/>
                <a:ea typeface="等线" charset="-122"/>
                <a:cs typeface="Times New Roman" pitchFamily="18" charset="0"/>
              </a:rPr>
              <a:t>第</a:t>
            </a:r>
            <a:r>
              <a:rPr kumimoji="0" lang="zh-CN" altLang="en-US" sz="1000" b="0" i="0" u="none" strike="noStrike" cap="none" normalizeH="0" baseline="0" dirty="0">
                <a:ln>
                  <a:noFill/>
                </a:ln>
                <a:solidFill>
                  <a:schemeClr val="tx1"/>
                </a:solidFill>
                <a:effectLst/>
                <a:latin typeface="等线" charset="-122"/>
                <a:ea typeface="等线" charset="-122"/>
                <a:cs typeface="Times New Roman" pitchFamily="18" charset="0"/>
              </a:rPr>
              <a:t>   </a:t>
            </a:r>
            <a:r>
              <a:rPr kumimoji="0" lang="zh-CN" altLang="en-US" sz="1000" b="0" i="0" u="none" strike="noStrike" cap="none" normalizeH="0" baseline="0" dirty="0">
                <a:ln>
                  <a:noFill/>
                </a:ln>
                <a:solidFill>
                  <a:schemeClr val="tx1"/>
                </a:solidFill>
                <a:effectLst/>
                <a:latin typeface="Times New Roman" pitchFamily="18" charset="0"/>
                <a:ea typeface="等线" charset="-122"/>
                <a:cs typeface="Times New Roman" pitchFamily="18" charset="0"/>
              </a:rPr>
              <a:t>页</a:t>
            </a:r>
            <a:endParaRPr kumimoji="0" lang="zh-CN" altLang="en-US" sz="800" b="0" i="0" u="none" strike="noStrike" cap="none" normalizeH="0" baseline="0" dirty="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en-US" sz="1800" b="0" i="0" u="none" strike="noStrike" cap="none" normalizeH="0" baseline="0" dirty="0">
              <a:ln>
                <a:noFill/>
              </a:ln>
              <a:solidFill>
                <a:schemeClr val="tx1"/>
              </a:solidFill>
              <a:effectLst/>
              <a:latin typeface="Arial" pitchFamily="34" charset="0"/>
              <a:ea typeface="宋体" pitchFamily="2" charset="-122"/>
              <a:cs typeface="宋体" pitchFamily="2" charset="-122"/>
            </a:endParaRPr>
          </a:p>
        </p:txBody>
      </p:sp>
      <p:cxnSp>
        <p:nvCxnSpPr>
          <p:cNvPr id="34" name="肘形连接符 33">
            <a:extLst>
              <a:ext uri="{FF2B5EF4-FFF2-40B4-BE49-F238E27FC236}">
                <a16:creationId xmlns:a16="http://schemas.microsoft.com/office/drawing/2014/main" xmlns="" id="{E8548042-D9B2-4AC9-92A1-F757B0A18310}"/>
              </a:ext>
            </a:extLst>
          </p:cNvPr>
          <p:cNvCxnSpPr/>
          <p:nvPr/>
        </p:nvCxnSpPr>
        <p:spPr>
          <a:xfrm rot="5400000" flipH="1" flipV="1">
            <a:off x="4595666" y="3944796"/>
            <a:ext cx="1676567" cy="435493"/>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文本框 18"/>
          <p:cNvSpPr txBox="1">
            <a:spLocks noChangeArrowheads="1"/>
          </p:cNvSpPr>
          <p:nvPr/>
        </p:nvSpPr>
        <p:spPr bwMode="auto">
          <a:xfrm>
            <a:off x="6455484" y="4616105"/>
            <a:ext cx="1811901" cy="769441"/>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格式名称：</a:t>
            </a:r>
            <a:r>
              <a:rPr kumimoji="0" lang="zh-CN" altLang="zh-CN" sz="1100" dirty="0">
                <a:solidFill>
                  <a:srgbClr val="FF0000"/>
                </a:solidFill>
                <a:latin typeface="微软雅黑" pitchFamily="34" charset="-122"/>
                <a:ea typeface="微软雅黑" pitchFamily="34" charset="-122"/>
              </a:rPr>
              <a:t>音频、视频的计算机文件类型。音频为</a:t>
            </a:r>
            <a:r>
              <a:rPr kumimoji="0" lang="en-US" altLang="zh-CN" sz="1100" dirty="0">
                <a:solidFill>
                  <a:srgbClr val="FF0000"/>
                </a:solidFill>
                <a:latin typeface="微软雅黑" pitchFamily="34" charset="-122"/>
                <a:ea typeface="微软雅黑" pitchFamily="34" charset="-122"/>
              </a:rPr>
              <a:t>WAV</a:t>
            </a:r>
            <a:r>
              <a:rPr kumimoji="0" lang="zh-CN" altLang="zh-CN" sz="1100" dirty="0">
                <a:solidFill>
                  <a:srgbClr val="FF0000"/>
                </a:solidFill>
                <a:latin typeface="微软雅黑" pitchFamily="34" charset="-122"/>
                <a:ea typeface="微软雅黑" pitchFamily="34" charset="-122"/>
              </a:rPr>
              <a:t>、</a:t>
            </a:r>
            <a:r>
              <a:rPr kumimoji="0" lang="en-US" altLang="zh-CN" sz="1100" dirty="0">
                <a:solidFill>
                  <a:srgbClr val="FF0000"/>
                </a:solidFill>
                <a:latin typeface="微软雅黑" pitchFamily="34" charset="-122"/>
                <a:ea typeface="微软雅黑" pitchFamily="34" charset="-122"/>
              </a:rPr>
              <a:t>MP3</a:t>
            </a:r>
            <a:r>
              <a:rPr kumimoji="0" lang="zh-CN" altLang="zh-CN" sz="1100" dirty="0">
                <a:solidFill>
                  <a:srgbClr val="FF0000"/>
                </a:solidFill>
                <a:latin typeface="微软雅黑" pitchFamily="34" charset="-122"/>
                <a:ea typeface="微软雅黑" pitchFamily="34" charset="-122"/>
              </a:rPr>
              <a:t>；视频为</a:t>
            </a:r>
            <a:r>
              <a:rPr kumimoji="0" lang="en-US" altLang="zh-CN" sz="1100" dirty="0">
                <a:solidFill>
                  <a:srgbClr val="FF0000"/>
                </a:solidFill>
                <a:latin typeface="微软雅黑" pitchFamily="34" charset="-122"/>
                <a:ea typeface="微软雅黑" pitchFamily="34" charset="-122"/>
              </a:rPr>
              <a:t>MP4</a:t>
            </a:r>
            <a:r>
              <a:rPr kumimoji="0" lang="zh-CN" altLang="zh-CN" sz="1100" dirty="0">
                <a:solidFill>
                  <a:srgbClr val="FF0000"/>
                </a:solidFill>
                <a:latin typeface="微软雅黑" pitchFamily="34" charset="-122"/>
                <a:ea typeface="微软雅黑" pitchFamily="34" charset="-122"/>
              </a:rPr>
              <a:t>、</a:t>
            </a:r>
            <a:r>
              <a:rPr kumimoji="0" lang="en-US" altLang="zh-CN" sz="1100" dirty="0">
                <a:solidFill>
                  <a:srgbClr val="FF0000"/>
                </a:solidFill>
                <a:latin typeface="微软雅黑" pitchFamily="34" charset="-122"/>
                <a:ea typeface="微软雅黑" pitchFamily="34" charset="-122"/>
              </a:rPr>
              <a:t>AVI</a:t>
            </a:r>
            <a:r>
              <a:rPr kumimoji="0" lang="zh-CN" altLang="zh-CN" sz="1100" dirty="0">
                <a:solidFill>
                  <a:srgbClr val="FF0000"/>
                </a:solidFill>
                <a:latin typeface="微软雅黑" pitchFamily="34" charset="-122"/>
                <a:ea typeface="微软雅黑" pitchFamily="34" charset="-122"/>
              </a:rPr>
              <a:t>、</a:t>
            </a:r>
            <a:r>
              <a:rPr kumimoji="0" lang="en-US" altLang="zh-CN" sz="1100" dirty="0">
                <a:solidFill>
                  <a:srgbClr val="FF0000"/>
                </a:solidFill>
                <a:latin typeface="微软雅黑" pitchFamily="34" charset="-122"/>
                <a:ea typeface="微软雅黑" pitchFamily="34" charset="-122"/>
              </a:rPr>
              <a:t>MXF</a:t>
            </a:r>
            <a:r>
              <a:rPr kumimoji="0" lang="zh-CN" altLang="zh-CN" sz="1100" dirty="0">
                <a:solidFill>
                  <a:srgbClr val="FF0000"/>
                </a:solidFill>
                <a:latin typeface="微软雅黑" pitchFamily="34" charset="-122"/>
                <a:ea typeface="微软雅黑" pitchFamily="34" charset="-122"/>
              </a:rPr>
              <a:t>。</a:t>
            </a:r>
          </a:p>
        </p:txBody>
      </p:sp>
      <p:sp>
        <p:nvSpPr>
          <p:cNvPr id="20" name="文本框 18"/>
          <p:cNvSpPr txBox="1">
            <a:spLocks noChangeArrowheads="1"/>
          </p:cNvSpPr>
          <p:nvPr/>
        </p:nvSpPr>
        <p:spPr bwMode="auto">
          <a:xfrm>
            <a:off x="3712631" y="5059906"/>
            <a:ext cx="2560066" cy="430887"/>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zh-CN" sz="1100" dirty="0">
                <a:solidFill>
                  <a:srgbClr val="FF0000"/>
                </a:solidFill>
                <a:latin typeface="微软雅黑" pitchFamily="34" charset="-122"/>
                <a:ea typeface="微软雅黑" pitchFamily="34" charset="-122"/>
              </a:rPr>
              <a:t>时间长度：填写音频、视频的持续时间。时间长度格式为：</a:t>
            </a:r>
            <a:r>
              <a:rPr kumimoji="0" lang="en-US" altLang="zh-CN" sz="1100" dirty="0" err="1">
                <a:solidFill>
                  <a:srgbClr val="FF0000"/>
                </a:solidFill>
                <a:latin typeface="微软雅黑" pitchFamily="34" charset="-122"/>
                <a:ea typeface="微软雅黑" pitchFamily="34" charset="-122"/>
              </a:rPr>
              <a:t>hh</a:t>
            </a:r>
            <a:r>
              <a:rPr kumimoji="0" lang="zh-CN" altLang="zh-CN" sz="1100" dirty="0">
                <a:solidFill>
                  <a:srgbClr val="FF0000"/>
                </a:solidFill>
                <a:latin typeface="微软雅黑" pitchFamily="34" charset="-122"/>
                <a:ea typeface="微软雅黑" pitchFamily="34" charset="-122"/>
              </a:rPr>
              <a:t>：</a:t>
            </a:r>
            <a:r>
              <a:rPr kumimoji="0" lang="en-US" altLang="zh-CN" sz="1100" dirty="0">
                <a:solidFill>
                  <a:srgbClr val="FF0000"/>
                </a:solidFill>
                <a:latin typeface="微软雅黑" pitchFamily="34" charset="-122"/>
                <a:ea typeface="微软雅黑" pitchFamily="34" charset="-122"/>
              </a:rPr>
              <a:t>mm</a:t>
            </a:r>
            <a:r>
              <a:rPr kumimoji="0" lang="zh-CN" altLang="zh-CN" sz="1100" dirty="0">
                <a:solidFill>
                  <a:srgbClr val="FF0000"/>
                </a:solidFill>
                <a:latin typeface="微软雅黑" pitchFamily="34" charset="-122"/>
                <a:ea typeface="微软雅黑" pitchFamily="34" charset="-122"/>
              </a:rPr>
              <a:t>：</a:t>
            </a:r>
            <a:r>
              <a:rPr kumimoji="0" lang="en-US" altLang="zh-CN" sz="1100" dirty="0" err="1">
                <a:solidFill>
                  <a:srgbClr val="FF0000"/>
                </a:solidFill>
                <a:latin typeface="微软雅黑" pitchFamily="34" charset="-122"/>
                <a:ea typeface="微软雅黑" pitchFamily="34" charset="-122"/>
              </a:rPr>
              <a:t>ss</a:t>
            </a:r>
            <a:r>
              <a:rPr kumimoji="0" lang="zh-CN" altLang="en-US" sz="1100" dirty="0">
                <a:solidFill>
                  <a:srgbClr val="FF0000"/>
                </a:solidFill>
                <a:latin typeface="微软雅黑" pitchFamily="34" charset="-122"/>
                <a:ea typeface="微软雅黑" pitchFamily="34" charset="-122"/>
              </a:rPr>
              <a:t>。</a:t>
            </a:r>
          </a:p>
        </p:txBody>
      </p:sp>
      <p:sp>
        <p:nvSpPr>
          <p:cNvPr id="21" name="文本框 18"/>
          <p:cNvSpPr txBox="1">
            <a:spLocks noChangeArrowheads="1"/>
          </p:cNvSpPr>
          <p:nvPr/>
        </p:nvSpPr>
        <p:spPr bwMode="auto">
          <a:xfrm>
            <a:off x="5736673" y="3900458"/>
            <a:ext cx="1298917" cy="430887"/>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容量：音频大小，单位为</a:t>
            </a:r>
            <a:r>
              <a:rPr kumimoji="0" lang="en-US" altLang="zh-CN" sz="1100" dirty="0">
                <a:solidFill>
                  <a:srgbClr val="FF0000"/>
                </a:solidFill>
                <a:latin typeface="微软雅黑" pitchFamily="34" charset="-122"/>
                <a:ea typeface="微软雅黑" pitchFamily="34" charset="-122"/>
              </a:rPr>
              <a:t>MB</a:t>
            </a:r>
            <a:r>
              <a:rPr kumimoji="0" lang="zh-CN" altLang="en-US" sz="1100" dirty="0">
                <a:solidFill>
                  <a:srgbClr val="FF0000"/>
                </a:solidFill>
                <a:latin typeface="微软雅黑" pitchFamily="34" charset="-122"/>
                <a:ea typeface="微软雅黑" pitchFamily="34" charset="-122"/>
              </a:rPr>
              <a:t>、</a:t>
            </a:r>
            <a:r>
              <a:rPr kumimoji="0" lang="en-US" altLang="zh-CN" sz="1100" dirty="0">
                <a:solidFill>
                  <a:srgbClr val="FF0000"/>
                </a:solidFill>
                <a:latin typeface="微软雅黑" pitchFamily="34" charset="-122"/>
                <a:ea typeface="微软雅黑" pitchFamily="34" charset="-122"/>
              </a:rPr>
              <a:t>GB</a:t>
            </a:r>
            <a:r>
              <a:rPr kumimoji="0" lang="zh-CN" altLang="en-US" sz="1100" dirty="0">
                <a:solidFill>
                  <a:srgbClr val="FF0000"/>
                </a:solidFill>
                <a:latin typeface="微软雅黑" pitchFamily="34" charset="-122"/>
                <a:ea typeface="微软雅黑" pitchFamily="34" charset="-122"/>
              </a:rPr>
              <a:t>等。</a:t>
            </a:r>
            <a:endParaRPr kumimoji="0" lang="en-US" altLang="zh-CN" sz="1100" dirty="0">
              <a:solidFill>
                <a:srgbClr val="FF0000"/>
              </a:solidFill>
              <a:latin typeface="微软雅黑" pitchFamily="34" charset="-122"/>
              <a:ea typeface="微软雅黑" pitchFamily="34" charset="-122"/>
            </a:endParaRPr>
          </a:p>
        </p:txBody>
      </p:sp>
      <p:cxnSp>
        <p:nvCxnSpPr>
          <p:cNvPr id="22" name="肘形连接符 21">
            <a:extLst>
              <a:ext uri="{FF2B5EF4-FFF2-40B4-BE49-F238E27FC236}">
                <a16:creationId xmlns:a16="http://schemas.microsoft.com/office/drawing/2014/main" xmlns="" id="{E8548042-D9B2-4AC9-92A1-F757B0A18310}"/>
              </a:ext>
            </a:extLst>
          </p:cNvPr>
          <p:cNvCxnSpPr/>
          <p:nvPr/>
        </p:nvCxnSpPr>
        <p:spPr>
          <a:xfrm rot="16200000" flipV="1">
            <a:off x="5815971" y="3451655"/>
            <a:ext cx="897081" cy="525"/>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肘形连接符 23">
            <a:extLst>
              <a:ext uri="{FF2B5EF4-FFF2-40B4-BE49-F238E27FC236}">
                <a16:creationId xmlns:a16="http://schemas.microsoft.com/office/drawing/2014/main" xmlns="" id="{E8548042-D9B2-4AC9-92A1-F757B0A18310}"/>
              </a:ext>
            </a:extLst>
          </p:cNvPr>
          <p:cNvCxnSpPr/>
          <p:nvPr/>
        </p:nvCxnSpPr>
        <p:spPr>
          <a:xfrm rot="16200000" flipV="1">
            <a:off x="6226893" y="3587362"/>
            <a:ext cx="1694595" cy="362892"/>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8136" name="文本框 18"/>
          <p:cNvSpPr txBox="1">
            <a:spLocks noChangeArrowheads="1"/>
          </p:cNvSpPr>
          <p:nvPr/>
        </p:nvSpPr>
        <p:spPr bwMode="auto">
          <a:xfrm>
            <a:off x="4799605" y="5725132"/>
            <a:ext cx="2456032" cy="261610"/>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目录其他内容说明与照片档案相同。</a:t>
            </a:r>
          </a:p>
        </p:txBody>
      </p:sp>
      <p:sp>
        <p:nvSpPr>
          <p:cNvPr id="29" name="文本框 18"/>
          <p:cNvSpPr txBox="1">
            <a:spLocks noChangeArrowheads="1"/>
          </p:cNvSpPr>
          <p:nvPr/>
        </p:nvSpPr>
        <p:spPr bwMode="auto">
          <a:xfrm>
            <a:off x="8383784" y="3893934"/>
            <a:ext cx="2309406" cy="938719"/>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载体号：</a:t>
            </a:r>
            <a:r>
              <a:rPr kumimoji="0" lang="zh-CN" altLang="zh-CN" sz="1100" dirty="0">
                <a:solidFill>
                  <a:srgbClr val="FF0000"/>
                </a:solidFill>
                <a:latin typeface="微软雅黑" pitchFamily="34" charset="-122"/>
                <a:ea typeface="微软雅黑" pitchFamily="34" charset="-122"/>
              </a:rPr>
              <a:t>音频、视频脱机存储的载体号，音频档案载体号结构可为“</a:t>
            </a:r>
            <a:r>
              <a:rPr kumimoji="0" lang="en-US" altLang="zh-CN" sz="1100" dirty="0">
                <a:solidFill>
                  <a:srgbClr val="FF0000"/>
                </a:solidFill>
                <a:latin typeface="微软雅黑" pitchFamily="34" charset="-122"/>
                <a:ea typeface="微软雅黑" pitchFamily="34" charset="-122"/>
              </a:rPr>
              <a:t>YP-</a:t>
            </a:r>
            <a:r>
              <a:rPr kumimoji="0" lang="zh-CN" altLang="zh-CN" sz="1100" dirty="0">
                <a:solidFill>
                  <a:srgbClr val="FF0000"/>
                </a:solidFill>
                <a:latin typeface="微软雅黑" pitchFamily="34" charset="-122"/>
                <a:ea typeface="微软雅黑" pitchFamily="34" charset="-122"/>
              </a:rPr>
              <a:t>任务编号</a:t>
            </a:r>
            <a:r>
              <a:rPr kumimoji="0" lang="en-US" altLang="zh-CN" sz="1100" dirty="0">
                <a:solidFill>
                  <a:srgbClr val="FF0000"/>
                </a:solidFill>
                <a:latin typeface="微软雅黑" pitchFamily="34" charset="-122"/>
                <a:ea typeface="微软雅黑" pitchFamily="34" charset="-122"/>
              </a:rPr>
              <a:t>-</a:t>
            </a:r>
            <a:r>
              <a:rPr kumimoji="0" lang="zh-CN" altLang="zh-CN" sz="1100" dirty="0">
                <a:solidFill>
                  <a:srgbClr val="FF0000"/>
                </a:solidFill>
                <a:latin typeface="微软雅黑" pitchFamily="34" charset="-122"/>
                <a:ea typeface="微软雅黑" pitchFamily="34" charset="-122"/>
              </a:rPr>
              <a:t>年度</a:t>
            </a:r>
            <a:r>
              <a:rPr kumimoji="0" lang="en-US" altLang="zh-CN" sz="1100" dirty="0">
                <a:solidFill>
                  <a:srgbClr val="FF0000"/>
                </a:solidFill>
                <a:latin typeface="微软雅黑" pitchFamily="34" charset="-122"/>
                <a:ea typeface="微软雅黑" pitchFamily="34" charset="-122"/>
              </a:rPr>
              <a:t>-</a:t>
            </a:r>
            <a:r>
              <a:rPr kumimoji="0" lang="zh-CN" altLang="zh-CN" sz="1100" dirty="0">
                <a:solidFill>
                  <a:srgbClr val="FF0000"/>
                </a:solidFill>
                <a:latin typeface="微软雅黑" pitchFamily="34" charset="-122"/>
                <a:ea typeface="微软雅黑" pitchFamily="34" charset="-122"/>
              </a:rPr>
              <a:t>载体序号”；视频档案载体号结构可为“</a:t>
            </a:r>
            <a:r>
              <a:rPr kumimoji="0" lang="en-US" altLang="zh-CN" sz="1100" dirty="0">
                <a:solidFill>
                  <a:srgbClr val="FF0000"/>
                </a:solidFill>
                <a:latin typeface="微软雅黑" pitchFamily="34" charset="-122"/>
                <a:ea typeface="微软雅黑" pitchFamily="34" charset="-122"/>
              </a:rPr>
              <a:t>SP-</a:t>
            </a:r>
            <a:r>
              <a:rPr kumimoji="0" lang="zh-CN" altLang="zh-CN" sz="1100" dirty="0">
                <a:solidFill>
                  <a:srgbClr val="FF0000"/>
                </a:solidFill>
                <a:latin typeface="微软雅黑" pitchFamily="34" charset="-122"/>
                <a:ea typeface="微软雅黑" pitchFamily="34" charset="-122"/>
              </a:rPr>
              <a:t>任务编号</a:t>
            </a:r>
            <a:r>
              <a:rPr kumimoji="0" lang="en-US" altLang="zh-CN" sz="1100" dirty="0">
                <a:solidFill>
                  <a:srgbClr val="FF0000"/>
                </a:solidFill>
                <a:latin typeface="微软雅黑" pitchFamily="34" charset="-122"/>
                <a:ea typeface="微软雅黑" pitchFamily="34" charset="-122"/>
              </a:rPr>
              <a:t>-</a:t>
            </a:r>
            <a:r>
              <a:rPr kumimoji="0" lang="zh-CN" altLang="zh-CN" sz="1100" dirty="0">
                <a:solidFill>
                  <a:srgbClr val="FF0000"/>
                </a:solidFill>
                <a:latin typeface="微软雅黑" pitchFamily="34" charset="-122"/>
                <a:ea typeface="微软雅黑" pitchFamily="34" charset="-122"/>
              </a:rPr>
              <a:t>年度</a:t>
            </a:r>
            <a:r>
              <a:rPr kumimoji="0" lang="en-US" altLang="zh-CN" sz="1100" dirty="0">
                <a:solidFill>
                  <a:srgbClr val="FF0000"/>
                </a:solidFill>
                <a:latin typeface="微软雅黑" pitchFamily="34" charset="-122"/>
                <a:ea typeface="微软雅黑" pitchFamily="34" charset="-122"/>
              </a:rPr>
              <a:t>-</a:t>
            </a:r>
            <a:r>
              <a:rPr kumimoji="0" lang="zh-CN" altLang="zh-CN" sz="1100" dirty="0">
                <a:solidFill>
                  <a:srgbClr val="FF0000"/>
                </a:solidFill>
                <a:latin typeface="微软雅黑" pitchFamily="34" charset="-122"/>
                <a:ea typeface="微软雅黑" pitchFamily="34" charset="-122"/>
              </a:rPr>
              <a:t>载体序号”。</a:t>
            </a:r>
          </a:p>
        </p:txBody>
      </p:sp>
      <p:cxnSp>
        <p:nvCxnSpPr>
          <p:cNvPr id="30" name="肘形连接符 29">
            <a:extLst>
              <a:ext uri="{FF2B5EF4-FFF2-40B4-BE49-F238E27FC236}">
                <a16:creationId xmlns:a16="http://schemas.microsoft.com/office/drawing/2014/main" xmlns="" id="{E8548042-D9B2-4AC9-92A1-F757B0A18310}"/>
              </a:ext>
            </a:extLst>
          </p:cNvPr>
          <p:cNvCxnSpPr/>
          <p:nvPr/>
        </p:nvCxnSpPr>
        <p:spPr>
          <a:xfrm rot="16200000" flipV="1">
            <a:off x="8628444" y="3451655"/>
            <a:ext cx="897081" cy="525"/>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77334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矩形 7"/>
          <p:cNvSpPr>
            <a:spLocks noChangeArrowheads="1"/>
          </p:cNvSpPr>
          <p:nvPr/>
        </p:nvSpPr>
        <p:spPr bwMode="auto">
          <a:xfrm>
            <a:off x="2689483" y="4039105"/>
            <a:ext cx="694484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zh-CN" altLang="en-US" sz="3200" b="1" dirty="0">
                <a:solidFill>
                  <a:schemeClr val="accent5">
                    <a:lumMod val="75000"/>
                  </a:schemeClr>
                </a:solidFill>
                <a:latin typeface="幼圆" pitchFamily="49" charset="-122"/>
                <a:ea typeface="幼圆" pitchFamily="49" charset="-122"/>
                <a:sym typeface="Arial" charset="0"/>
              </a:rPr>
              <a:t>温馨提醒：在收集、归档与整理阶段有不清楚的地方及时询问本单位的档案负责人或档案主管。</a:t>
            </a:r>
          </a:p>
        </p:txBody>
      </p:sp>
      <p:graphicFrame>
        <p:nvGraphicFramePr>
          <p:cNvPr id="4" name="对象 7">
            <a:extLst>
              <a:ext uri="{FF2B5EF4-FFF2-40B4-BE49-F238E27FC236}">
                <a16:creationId xmlns:a16="http://schemas.microsoft.com/office/drawing/2014/main" xmlns="" id="{E2F1063D-ADE5-452B-8562-D9FD51E95728}"/>
              </a:ext>
            </a:extLst>
          </p:cNvPr>
          <p:cNvGraphicFramePr>
            <a:graphicFrameLocks noGrp="1" noChangeAspect="1"/>
          </p:cNvGraphicFramePr>
          <p:nvPr>
            <p:extLst>
              <p:ext uri="{D42A27DB-BD31-4B8C-83A1-F6EECF244321}">
                <p14:modId xmlns:p14="http://schemas.microsoft.com/office/powerpoint/2010/main" val="1668126098"/>
              </p:ext>
            </p:extLst>
          </p:nvPr>
        </p:nvGraphicFramePr>
        <p:xfrm>
          <a:off x="5857103" y="1664340"/>
          <a:ext cx="2908539" cy="2207444"/>
        </p:xfrm>
        <a:graphic>
          <a:graphicData uri="http://schemas.openxmlformats.org/presentationml/2006/ole">
            <mc:AlternateContent xmlns:mc="http://schemas.openxmlformats.org/markup-compatibility/2006">
              <mc:Choice xmlns:v="urn:schemas-microsoft-com:vml" Requires="v">
                <p:oleObj spid="_x0000_s1030" name="Image" r:id="rId3" imgW="2565079" imgH="1942857" progId="Photoshop.Image.7">
                  <p:embed/>
                </p:oleObj>
              </mc:Choice>
              <mc:Fallback>
                <p:oleObj name="Image" r:id="rId3" imgW="2565079" imgH="1942857" progId="Photoshop.Image.7">
                  <p:embed/>
                  <p:pic>
                    <p:nvPicPr>
                      <p:cNvPr id="24581" name="对象 7">
                        <a:extLst>
                          <a:ext uri="{FF2B5EF4-FFF2-40B4-BE49-F238E27FC236}">
                            <a16:creationId xmlns:a16="http://schemas.microsoft.com/office/drawing/2014/main" xmlns="" id="{DF65D5C1-67FF-4D57-9B9F-203CBEE38CB8}"/>
                          </a:ext>
                        </a:extLst>
                      </p:cNvPr>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57103" y="1664340"/>
                        <a:ext cx="2908539" cy="2207444"/>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32927900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1">
            <a:extLst>
              <a:ext uri="{FF2B5EF4-FFF2-40B4-BE49-F238E27FC236}">
                <a16:creationId xmlns:a16="http://schemas.microsoft.com/office/drawing/2014/main" xmlns="" id="{D7A343A4-5250-4D42-AD9B-8ACCE4C7A3A7}"/>
              </a:ext>
            </a:extLst>
          </p:cNvPr>
          <p:cNvSpPr>
            <a:spLocks noChangeArrowheads="1"/>
          </p:cNvSpPr>
          <p:nvPr/>
        </p:nvSpPr>
        <p:spPr bwMode="auto">
          <a:xfrm>
            <a:off x="5303839" y="1412875"/>
            <a:ext cx="55006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9pPr>
          </a:lstStyle>
          <a:p>
            <a:pPr>
              <a:spcBef>
                <a:spcPct val="0"/>
              </a:spcBef>
              <a:buFont typeface="Arial" panose="020B0604020202020204" pitchFamily="34" charset="0"/>
              <a:buNone/>
            </a:pPr>
            <a:r>
              <a:rPr kumimoji="0" lang="zh-CN" altLang="en-US" b="1" dirty="0">
                <a:solidFill>
                  <a:schemeClr val="accent5">
                    <a:lumMod val="50000"/>
                  </a:schemeClr>
                </a:solidFill>
                <a:latin typeface="微软雅黑" panose="020B0503020204020204" pitchFamily="34" charset="-122"/>
                <a:ea typeface="微软雅黑" panose="020B0503020204020204" pitchFamily="34" charset="-122"/>
              </a:rPr>
              <a:t>整理组卷</a:t>
            </a:r>
          </a:p>
        </p:txBody>
      </p:sp>
      <p:grpSp>
        <p:nvGrpSpPr>
          <p:cNvPr id="29699" name="组合 66">
            <a:extLst>
              <a:ext uri="{FF2B5EF4-FFF2-40B4-BE49-F238E27FC236}">
                <a16:creationId xmlns:a16="http://schemas.microsoft.com/office/drawing/2014/main" xmlns="" id="{5A4F86C7-420C-4482-91D2-D57554A8470D}"/>
              </a:ext>
            </a:extLst>
          </p:cNvPr>
          <p:cNvGrpSpPr>
            <a:grpSpLocks/>
          </p:cNvGrpSpPr>
          <p:nvPr/>
        </p:nvGrpSpPr>
        <p:grpSpPr bwMode="auto">
          <a:xfrm>
            <a:off x="4708526" y="1323974"/>
            <a:ext cx="558799" cy="678815"/>
            <a:chOff x="592775" y="1100036"/>
            <a:chExt cx="558201" cy="681399"/>
          </a:xfrm>
        </p:grpSpPr>
        <p:sp>
          <p:nvSpPr>
            <p:cNvPr id="29708" name="矩形 2">
              <a:extLst>
                <a:ext uri="{FF2B5EF4-FFF2-40B4-BE49-F238E27FC236}">
                  <a16:creationId xmlns:a16="http://schemas.microsoft.com/office/drawing/2014/main" xmlns="" id="{FBB66EC1-EC88-4077-AE9A-215F992E99DE}"/>
                </a:ext>
              </a:extLst>
            </p:cNvPr>
            <p:cNvSpPr>
              <a:spLocks noChangeArrowheads="1"/>
            </p:cNvSpPr>
            <p:nvPr/>
          </p:nvSpPr>
          <p:spPr bwMode="auto">
            <a:xfrm rot="5400000">
              <a:off x="545448" y="1175907"/>
              <a:ext cx="681399" cy="529657"/>
            </a:xfrm>
            <a:custGeom>
              <a:avLst/>
              <a:gdLst>
                <a:gd name="T0" fmla="*/ 1 w 811496"/>
                <a:gd name="T1" fmla="*/ 911 h 669681"/>
                <a:gd name="T2" fmla="*/ 4318 w 811496"/>
                <a:gd name="T3" fmla="*/ 0 h 669681"/>
                <a:gd name="T4" fmla="*/ 8635 w 811496"/>
                <a:gd name="T5" fmla="*/ 911 h 669681"/>
                <a:gd name="T6" fmla="*/ 1 w 811496"/>
                <a:gd name="T7" fmla="*/ 911 h 669681"/>
                <a:gd name="T8" fmla="*/ 0 w 811496"/>
                <a:gd name="T9" fmla="*/ 1504 h 669681"/>
                <a:gd name="T10" fmla="*/ 0 w 811496"/>
                <a:gd name="T11" fmla="*/ 911 h 669681"/>
                <a:gd name="T12" fmla="*/ 8635 w 811496"/>
                <a:gd name="T13" fmla="*/ 911 h 669681"/>
                <a:gd name="T14" fmla="*/ 8635 w 811496"/>
                <a:gd name="T15" fmla="*/ 1504 h 669681"/>
                <a:gd name="T16" fmla="*/ 0 w 811496"/>
                <a:gd name="T17" fmla="*/ 1504 h 6696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11496"/>
                <a:gd name="T28" fmla="*/ 0 h 669681"/>
                <a:gd name="T29" fmla="*/ 811496 w 811496"/>
                <a:gd name="T30" fmla="*/ 669681 h 6696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11496" h="669681">
                  <a:moveTo>
                    <a:pt x="1" y="405747"/>
                  </a:moveTo>
                  <a:lnTo>
                    <a:pt x="405749" y="0"/>
                  </a:lnTo>
                  <a:lnTo>
                    <a:pt x="811495" y="405747"/>
                  </a:lnTo>
                  <a:lnTo>
                    <a:pt x="1" y="405747"/>
                  </a:lnTo>
                  <a:close/>
                  <a:moveTo>
                    <a:pt x="0" y="669681"/>
                  </a:moveTo>
                  <a:lnTo>
                    <a:pt x="0" y="405748"/>
                  </a:lnTo>
                  <a:lnTo>
                    <a:pt x="811496" y="405748"/>
                  </a:lnTo>
                  <a:lnTo>
                    <a:pt x="811496" y="669681"/>
                  </a:lnTo>
                  <a:lnTo>
                    <a:pt x="0" y="669681"/>
                  </a:lnTo>
                  <a:close/>
                </a:path>
              </a:pathLst>
            </a:custGeom>
            <a:solidFill>
              <a:schemeClr val="accent5">
                <a:lumMod val="60000"/>
                <a:lumOff val="40000"/>
              </a:schemeClr>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zh-CN" altLang="en-US"/>
            </a:p>
          </p:txBody>
        </p:sp>
        <p:sp>
          <p:nvSpPr>
            <p:cNvPr id="29709" name="TextBox 30">
              <a:extLst>
                <a:ext uri="{FF2B5EF4-FFF2-40B4-BE49-F238E27FC236}">
                  <a16:creationId xmlns:a16="http://schemas.microsoft.com/office/drawing/2014/main" xmlns="" id="{41E12174-8073-453E-9131-45DBE19C736F}"/>
                </a:ext>
              </a:extLst>
            </p:cNvPr>
            <p:cNvSpPr txBox="1">
              <a:spLocks noChangeArrowheads="1"/>
            </p:cNvSpPr>
            <p:nvPr/>
          </p:nvSpPr>
          <p:spPr bwMode="auto">
            <a:xfrm>
              <a:off x="592775" y="1166903"/>
              <a:ext cx="380592" cy="587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9pPr>
            </a:lstStyle>
            <a:p>
              <a:pPr>
                <a:spcBef>
                  <a:spcPct val="0"/>
                </a:spcBef>
                <a:buFont typeface="Arial" panose="020B0604020202020204" pitchFamily="34" charset="0"/>
                <a:buNone/>
              </a:pPr>
              <a:r>
                <a:rPr kumimoji="0" lang="en-US" altLang="zh-CN" b="1" dirty="0">
                  <a:solidFill>
                    <a:srgbClr val="FFFFFF"/>
                  </a:solidFill>
                  <a:latin typeface="微软雅黑" panose="020B0503020204020204" pitchFamily="34" charset="-122"/>
                  <a:ea typeface="微软雅黑" panose="020B0503020204020204" pitchFamily="34" charset="-122"/>
                </a:rPr>
                <a:t>1</a:t>
              </a:r>
            </a:p>
          </p:txBody>
        </p:sp>
      </p:grpSp>
      <p:cxnSp>
        <p:nvCxnSpPr>
          <p:cNvPr id="29700" name="直接连接符 31">
            <a:extLst>
              <a:ext uri="{FF2B5EF4-FFF2-40B4-BE49-F238E27FC236}">
                <a16:creationId xmlns:a16="http://schemas.microsoft.com/office/drawing/2014/main" xmlns="" id="{20079DFF-B389-4AD5-96B9-D7D72F224273}"/>
              </a:ext>
            </a:extLst>
          </p:cNvPr>
          <p:cNvCxnSpPr>
            <a:cxnSpLocks noChangeShapeType="1"/>
          </p:cNvCxnSpPr>
          <p:nvPr/>
        </p:nvCxnSpPr>
        <p:spPr bwMode="auto">
          <a:xfrm>
            <a:off x="4738688" y="2022475"/>
            <a:ext cx="5327650" cy="0"/>
          </a:xfrm>
          <a:prstGeom prst="line">
            <a:avLst/>
          </a:prstGeom>
          <a:noFill/>
          <a:ln w="12700">
            <a:solidFill>
              <a:srgbClr val="BFBFBF"/>
            </a:solidFill>
            <a:round/>
            <a:headEnd/>
            <a:tailEnd/>
          </a:ln>
          <a:extLst>
            <a:ext uri="{909E8E84-426E-40DD-AFC4-6F175D3DCCD1}">
              <a14:hiddenFill xmlns:a14="http://schemas.microsoft.com/office/drawing/2010/main">
                <a:noFill/>
              </a14:hiddenFill>
            </a:ext>
          </a:extLst>
        </p:spPr>
      </p:cxnSp>
      <p:sp>
        <p:nvSpPr>
          <p:cNvPr id="29701" name="Rectangle 11">
            <a:extLst>
              <a:ext uri="{FF2B5EF4-FFF2-40B4-BE49-F238E27FC236}">
                <a16:creationId xmlns:a16="http://schemas.microsoft.com/office/drawing/2014/main" xmlns="" id="{3D3016A6-B34E-4A2B-A13E-FE151B23EE88}"/>
              </a:ext>
            </a:extLst>
          </p:cNvPr>
          <p:cNvSpPr>
            <a:spLocks noChangeArrowheads="1"/>
          </p:cNvSpPr>
          <p:nvPr/>
        </p:nvSpPr>
        <p:spPr bwMode="auto">
          <a:xfrm>
            <a:off x="5303838" y="2470150"/>
            <a:ext cx="50403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9pPr>
          </a:lstStyle>
          <a:p>
            <a:pPr>
              <a:spcBef>
                <a:spcPct val="0"/>
              </a:spcBef>
              <a:buNone/>
            </a:pPr>
            <a:r>
              <a:rPr kumimoji="0" lang="zh-CN" altLang="en-US" b="1" dirty="0">
                <a:solidFill>
                  <a:schemeClr val="accent5">
                    <a:lumMod val="50000"/>
                  </a:schemeClr>
                </a:solidFill>
                <a:latin typeface="微软雅黑" panose="020B0503020204020204" pitchFamily="34" charset="-122"/>
                <a:ea typeface="微软雅黑" panose="020B0503020204020204" pitchFamily="34" charset="-122"/>
              </a:rPr>
              <a:t>案卷目录与卷内目录</a:t>
            </a:r>
          </a:p>
        </p:txBody>
      </p:sp>
      <p:grpSp>
        <p:nvGrpSpPr>
          <p:cNvPr id="29702" name="组合 66">
            <a:extLst>
              <a:ext uri="{FF2B5EF4-FFF2-40B4-BE49-F238E27FC236}">
                <a16:creationId xmlns:a16="http://schemas.microsoft.com/office/drawing/2014/main" xmlns="" id="{92BE9918-4A60-4C65-9905-D8551B278D44}"/>
              </a:ext>
            </a:extLst>
          </p:cNvPr>
          <p:cNvGrpSpPr>
            <a:grpSpLocks/>
          </p:cNvGrpSpPr>
          <p:nvPr/>
        </p:nvGrpSpPr>
        <p:grpSpPr bwMode="auto">
          <a:xfrm>
            <a:off x="4695826" y="2401888"/>
            <a:ext cx="560387" cy="681037"/>
            <a:chOff x="592775" y="1100036"/>
            <a:chExt cx="558199" cy="681399"/>
          </a:xfrm>
        </p:grpSpPr>
        <p:sp>
          <p:nvSpPr>
            <p:cNvPr id="29706" name="矩形 2">
              <a:extLst>
                <a:ext uri="{FF2B5EF4-FFF2-40B4-BE49-F238E27FC236}">
                  <a16:creationId xmlns:a16="http://schemas.microsoft.com/office/drawing/2014/main" xmlns="" id="{DEE90B2F-456A-4ACD-B93B-7FD610BDC5F5}"/>
                </a:ext>
              </a:extLst>
            </p:cNvPr>
            <p:cNvSpPr>
              <a:spLocks noChangeArrowheads="1"/>
            </p:cNvSpPr>
            <p:nvPr/>
          </p:nvSpPr>
          <p:spPr bwMode="auto">
            <a:xfrm rot="5400000">
              <a:off x="545406" y="1175867"/>
              <a:ext cx="681399" cy="529737"/>
            </a:xfrm>
            <a:custGeom>
              <a:avLst/>
              <a:gdLst>
                <a:gd name="T0" fmla="*/ 1 w 811496"/>
                <a:gd name="T1" fmla="*/ 914 h 669681"/>
                <a:gd name="T2" fmla="*/ 4318 w 811496"/>
                <a:gd name="T3" fmla="*/ 0 h 669681"/>
                <a:gd name="T4" fmla="*/ 8635 w 811496"/>
                <a:gd name="T5" fmla="*/ 914 h 669681"/>
                <a:gd name="T6" fmla="*/ 1 w 811496"/>
                <a:gd name="T7" fmla="*/ 914 h 669681"/>
                <a:gd name="T8" fmla="*/ 0 w 811496"/>
                <a:gd name="T9" fmla="*/ 1509 h 669681"/>
                <a:gd name="T10" fmla="*/ 0 w 811496"/>
                <a:gd name="T11" fmla="*/ 914 h 669681"/>
                <a:gd name="T12" fmla="*/ 8635 w 811496"/>
                <a:gd name="T13" fmla="*/ 914 h 669681"/>
                <a:gd name="T14" fmla="*/ 8635 w 811496"/>
                <a:gd name="T15" fmla="*/ 1509 h 669681"/>
                <a:gd name="T16" fmla="*/ 0 w 811496"/>
                <a:gd name="T17" fmla="*/ 1509 h 6696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11496"/>
                <a:gd name="T28" fmla="*/ 0 h 669681"/>
                <a:gd name="T29" fmla="*/ 811496 w 811496"/>
                <a:gd name="T30" fmla="*/ 669681 h 6696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11496" h="669681">
                  <a:moveTo>
                    <a:pt x="1" y="405747"/>
                  </a:moveTo>
                  <a:lnTo>
                    <a:pt x="405749" y="0"/>
                  </a:lnTo>
                  <a:lnTo>
                    <a:pt x="811495" y="405747"/>
                  </a:lnTo>
                  <a:lnTo>
                    <a:pt x="1" y="405747"/>
                  </a:lnTo>
                  <a:close/>
                  <a:moveTo>
                    <a:pt x="0" y="669681"/>
                  </a:moveTo>
                  <a:lnTo>
                    <a:pt x="0" y="405748"/>
                  </a:lnTo>
                  <a:lnTo>
                    <a:pt x="811496" y="405748"/>
                  </a:lnTo>
                  <a:lnTo>
                    <a:pt x="811496" y="669681"/>
                  </a:lnTo>
                  <a:lnTo>
                    <a:pt x="0" y="669681"/>
                  </a:lnTo>
                  <a:close/>
                </a:path>
              </a:pathLst>
            </a:custGeom>
            <a:solidFill>
              <a:schemeClr val="accent5">
                <a:lumMod val="60000"/>
                <a:lumOff val="40000"/>
              </a:schemeClr>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zh-CN" altLang="en-US"/>
            </a:p>
          </p:txBody>
        </p:sp>
        <p:sp>
          <p:nvSpPr>
            <p:cNvPr id="29707" name="TextBox 50">
              <a:extLst>
                <a:ext uri="{FF2B5EF4-FFF2-40B4-BE49-F238E27FC236}">
                  <a16:creationId xmlns:a16="http://schemas.microsoft.com/office/drawing/2014/main" xmlns="" id="{A27C00E2-4E71-4661-9381-6203466370AB}"/>
                </a:ext>
              </a:extLst>
            </p:cNvPr>
            <p:cNvSpPr txBox="1">
              <a:spLocks noChangeArrowheads="1"/>
            </p:cNvSpPr>
            <p:nvPr/>
          </p:nvSpPr>
          <p:spPr bwMode="auto">
            <a:xfrm>
              <a:off x="592775" y="1166747"/>
              <a:ext cx="379514" cy="585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9pPr>
            </a:lstStyle>
            <a:p>
              <a:pPr>
                <a:spcBef>
                  <a:spcPct val="0"/>
                </a:spcBef>
                <a:buFont typeface="Arial" panose="020B0604020202020204" pitchFamily="34" charset="0"/>
                <a:buNone/>
              </a:pPr>
              <a:r>
                <a:rPr kumimoji="0" lang="en-US" altLang="zh-CN" b="1" dirty="0">
                  <a:solidFill>
                    <a:srgbClr val="FFFFFF"/>
                  </a:solidFill>
                  <a:latin typeface="微软雅黑" panose="020B0503020204020204" pitchFamily="34" charset="-122"/>
                  <a:ea typeface="微软雅黑" panose="020B0503020204020204" pitchFamily="34" charset="-122"/>
                </a:rPr>
                <a:t>2</a:t>
              </a:r>
            </a:p>
          </p:txBody>
        </p:sp>
      </p:grpSp>
      <p:cxnSp>
        <p:nvCxnSpPr>
          <p:cNvPr id="29703" name="直接连接符 51">
            <a:extLst>
              <a:ext uri="{FF2B5EF4-FFF2-40B4-BE49-F238E27FC236}">
                <a16:creationId xmlns:a16="http://schemas.microsoft.com/office/drawing/2014/main" xmlns="" id="{8115A6BC-BD1A-4619-9A3C-526D41873649}"/>
              </a:ext>
            </a:extLst>
          </p:cNvPr>
          <p:cNvCxnSpPr>
            <a:cxnSpLocks noChangeShapeType="1"/>
          </p:cNvCxnSpPr>
          <p:nvPr/>
        </p:nvCxnSpPr>
        <p:spPr bwMode="auto">
          <a:xfrm>
            <a:off x="4727575" y="3101975"/>
            <a:ext cx="5327650" cy="0"/>
          </a:xfrm>
          <a:prstGeom prst="line">
            <a:avLst/>
          </a:prstGeom>
          <a:noFill/>
          <a:ln w="12700">
            <a:solidFill>
              <a:srgbClr val="BFBFBF"/>
            </a:solidFill>
            <a:round/>
            <a:headEnd/>
            <a:tailEnd/>
          </a:ln>
          <a:extLst>
            <a:ext uri="{909E8E84-426E-40DD-AFC4-6F175D3DCCD1}">
              <a14:hiddenFill xmlns:a14="http://schemas.microsoft.com/office/drawing/2010/main">
                <a:noFill/>
              </a14:hiddenFill>
            </a:ext>
          </a:extLst>
        </p:spPr>
      </p:cxnSp>
      <p:sp>
        <p:nvSpPr>
          <p:cNvPr id="29704" name="矩形 60">
            <a:extLst>
              <a:ext uri="{FF2B5EF4-FFF2-40B4-BE49-F238E27FC236}">
                <a16:creationId xmlns:a16="http://schemas.microsoft.com/office/drawing/2014/main" xmlns="" id="{D0332D07-5282-4AF6-B9B8-67D514D52A42}"/>
              </a:ext>
            </a:extLst>
          </p:cNvPr>
          <p:cNvSpPr>
            <a:spLocks noChangeArrowheads="1"/>
          </p:cNvSpPr>
          <p:nvPr/>
        </p:nvSpPr>
        <p:spPr bwMode="auto">
          <a:xfrm>
            <a:off x="2154238" y="1422976"/>
            <a:ext cx="2087562" cy="56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8" rIns="91430" bIns="45718">
            <a:spAutoFit/>
          </a:bodyPr>
          <a:lstStyle>
            <a:lvl1pPr defTabSz="912813">
              <a:spcBef>
                <a:spcPct val="20000"/>
              </a:spcBef>
              <a:buFont typeface="Arial" panose="020B0604020202020204" pitchFamily="34" charset="0"/>
              <a:buChar char="•"/>
              <a:defRPr kumimoji="1" sz="3200">
                <a:solidFill>
                  <a:schemeClr val="tx1"/>
                </a:solidFill>
                <a:latin typeface="Calibri" panose="020F0502020204030204" pitchFamily="34" charset="0"/>
                <a:ea typeface="宋体" panose="02010600030101010101" pitchFamily="2" charset="-122"/>
              </a:defRPr>
            </a:lvl1pPr>
            <a:lvl2pPr marL="742950" indent="-285750" defTabSz="912813">
              <a:spcBef>
                <a:spcPct val="20000"/>
              </a:spcBef>
              <a:buFont typeface="Arial" panose="020B0604020202020204" pitchFamily="34" charset="0"/>
              <a:buChar char="–"/>
              <a:defRPr kumimoji="1" sz="2800">
                <a:solidFill>
                  <a:schemeClr val="tx1"/>
                </a:solidFill>
                <a:latin typeface="Calibri" panose="020F0502020204030204" pitchFamily="34" charset="0"/>
                <a:ea typeface="宋体" panose="02010600030101010101" pitchFamily="2" charset="-122"/>
              </a:defRPr>
            </a:lvl2pPr>
            <a:lvl3pPr marL="1143000" indent="-228600" defTabSz="912813">
              <a:spcBef>
                <a:spcPct val="20000"/>
              </a:spcBef>
              <a:buFont typeface="Arial" panose="020B0604020202020204" pitchFamily="34" charset="0"/>
              <a:buChar char="•"/>
              <a:defRPr kumimoji="1" sz="2400">
                <a:solidFill>
                  <a:schemeClr val="tx1"/>
                </a:solidFill>
                <a:latin typeface="Calibri" panose="020F0502020204030204" pitchFamily="34" charset="0"/>
                <a:ea typeface="宋体" panose="02010600030101010101" pitchFamily="2" charset="-122"/>
              </a:defRPr>
            </a:lvl3pPr>
            <a:lvl4pPr marL="1600200" indent="-228600" defTabSz="912813">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4pPr>
            <a:lvl5pPr marL="2057400" indent="-228600" defTabSz="912813">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9pPr>
          </a:lstStyle>
          <a:p>
            <a:pPr>
              <a:lnSpc>
                <a:spcPts val="3025"/>
              </a:lnSpc>
              <a:spcBef>
                <a:spcPct val="0"/>
              </a:spcBef>
              <a:buNone/>
            </a:pPr>
            <a:r>
              <a:rPr kumimoji="0" lang="zh-CN" altLang="en-US" sz="6000" b="1" dirty="0">
                <a:solidFill>
                  <a:schemeClr val="accent5">
                    <a:lumMod val="50000"/>
                  </a:schemeClr>
                </a:solidFill>
                <a:latin typeface="微软雅黑" panose="020B0503020204020204" pitchFamily="34" charset="-122"/>
                <a:ea typeface="微软雅黑" panose="020B0503020204020204" pitchFamily="34" charset="-122"/>
              </a:rPr>
              <a:t>提 纲</a:t>
            </a:r>
            <a:endParaRPr kumimoji="0" lang="zh-CN" altLang="en-US" sz="60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29705" name="矩形 1">
            <a:extLst>
              <a:ext uri="{FF2B5EF4-FFF2-40B4-BE49-F238E27FC236}">
                <a16:creationId xmlns:a16="http://schemas.microsoft.com/office/drawing/2014/main" xmlns="" id="{A01FE91D-08DD-4E73-89AF-FC35870795D5}"/>
              </a:ext>
            </a:extLst>
          </p:cNvPr>
          <p:cNvSpPr>
            <a:spLocks noChangeArrowheads="1"/>
          </p:cNvSpPr>
          <p:nvPr/>
        </p:nvSpPr>
        <p:spPr bwMode="auto">
          <a:xfrm>
            <a:off x="1535113" y="6308726"/>
            <a:ext cx="8094662"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Tx/>
              <a:buNone/>
            </a:pPr>
            <a:r>
              <a:rPr kumimoji="0" lang="zh-CN" altLang="en-US" sz="1200">
                <a:solidFill>
                  <a:srgbClr val="FF0000"/>
                </a:solidFill>
                <a:latin typeface="微软雅黑" panose="020B0503020204020204" pitchFamily="34" charset="-122"/>
                <a:ea typeface="微软雅黑" panose="020B0503020204020204" pitchFamily="34" charset="-122"/>
                <a:sym typeface="Times New Roman" panose="02020603050405020304" pitchFamily="18" charset="0"/>
              </a:rPr>
              <a:t>*以任务编号</a:t>
            </a:r>
            <a:r>
              <a:rPr kumimoji="0" lang="en-US" altLang="zh-CN" sz="1200">
                <a:solidFill>
                  <a:srgbClr val="FF0000"/>
                </a:solidFill>
                <a:latin typeface="微软雅黑" panose="020B0503020204020204" pitchFamily="34" charset="-122"/>
                <a:ea typeface="微软雅黑" panose="020B0503020204020204" pitchFamily="34" charset="-122"/>
                <a:sym typeface="Times New Roman" panose="02020603050405020304" pitchFamily="18" charset="0"/>
              </a:rPr>
              <a:t>XDB37010101</a:t>
            </a:r>
            <a:r>
              <a:rPr kumimoji="0" lang="zh-CN" altLang="en-US" sz="1200">
                <a:solidFill>
                  <a:srgbClr val="FF0000"/>
                </a:solidFill>
                <a:latin typeface="微软雅黑" panose="020B0503020204020204" pitchFamily="34" charset="-122"/>
                <a:ea typeface="微软雅黑" panose="020B0503020204020204" pitchFamily="34" charset="-122"/>
                <a:sym typeface="Times New Roman" panose="02020603050405020304" pitchFamily="18" charset="0"/>
              </a:rPr>
              <a:t>为例，为方便理解，案例为后期加工，不代表档案实际内容。</a:t>
            </a:r>
            <a:endParaRPr kumimoji="0" lang="zh-CN" altLang="en-US" sz="1200">
              <a:solidFill>
                <a:srgbClr val="FF0000"/>
              </a:solidFill>
              <a:latin typeface="微软雅黑" panose="020B0503020204020204" pitchFamily="34" charset="-122"/>
              <a:ea typeface="微软雅黑" panose="020B0503020204020204" pitchFamily="34" charset="-122"/>
            </a:endParaRPr>
          </a:p>
        </p:txBody>
      </p:sp>
      <p:sp>
        <p:nvSpPr>
          <p:cNvPr id="14" name="Rectangle 11">
            <a:extLst>
              <a:ext uri="{FF2B5EF4-FFF2-40B4-BE49-F238E27FC236}">
                <a16:creationId xmlns:a16="http://schemas.microsoft.com/office/drawing/2014/main" xmlns="" id="{3D3016A6-B34E-4A2B-A13E-FE151B23EE88}"/>
              </a:ext>
            </a:extLst>
          </p:cNvPr>
          <p:cNvSpPr>
            <a:spLocks noChangeArrowheads="1"/>
          </p:cNvSpPr>
          <p:nvPr/>
        </p:nvSpPr>
        <p:spPr bwMode="auto">
          <a:xfrm>
            <a:off x="5303839" y="3582292"/>
            <a:ext cx="50403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9pPr>
          </a:lstStyle>
          <a:p>
            <a:pPr>
              <a:spcBef>
                <a:spcPct val="0"/>
              </a:spcBef>
              <a:buFont typeface="Arial" panose="020B0604020202020204" pitchFamily="34" charset="0"/>
              <a:buNone/>
            </a:pPr>
            <a:r>
              <a:rPr kumimoji="0" lang="zh-CN" altLang="en-US" b="1" dirty="0">
                <a:solidFill>
                  <a:schemeClr val="accent5">
                    <a:lumMod val="50000"/>
                  </a:schemeClr>
                </a:solidFill>
                <a:latin typeface="微软雅黑" panose="020B0503020204020204" pitchFamily="34" charset="-122"/>
                <a:ea typeface="微软雅黑" panose="020B0503020204020204" pitchFamily="34" charset="-122"/>
              </a:rPr>
              <a:t>声像档案目录</a:t>
            </a:r>
          </a:p>
        </p:txBody>
      </p:sp>
      <p:grpSp>
        <p:nvGrpSpPr>
          <p:cNvPr id="15" name="组合 66">
            <a:extLst>
              <a:ext uri="{FF2B5EF4-FFF2-40B4-BE49-F238E27FC236}">
                <a16:creationId xmlns:a16="http://schemas.microsoft.com/office/drawing/2014/main" xmlns="" id="{92BE9918-4A60-4C65-9905-D8551B278D44}"/>
              </a:ext>
            </a:extLst>
          </p:cNvPr>
          <p:cNvGrpSpPr>
            <a:grpSpLocks/>
          </p:cNvGrpSpPr>
          <p:nvPr/>
        </p:nvGrpSpPr>
        <p:grpSpPr bwMode="auto">
          <a:xfrm>
            <a:off x="4695827" y="3514030"/>
            <a:ext cx="560387" cy="681037"/>
            <a:chOff x="592775" y="1100036"/>
            <a:chExt cx="558199" cy="681399"/>
          </a:xfrm>
        </p:grpSpPr>
        <p:sp>
          <p:nvSpPr>
            <p:cNvPr id="16" name="矩形 2">
              <a:extLst>
                <a:ext uri="{FF2B5EF4-FFF2-40B4-BE49-F238E27FC236}">
                  <a16:creationId xmlns:a16="http://schemas.microsoft.com/office/drawing/2014/main" xmlns="" id="{DEE90B2F-456A-4ACD-B93B-7FD610BDC5F5}"/>
                </a:ext>
              </a:extLst>
            </p:cNvPr>
            <p:cNvSpPr>
              <a:spLocks noChangeArrowheads="1"/>
            </p:cNvSpPr>
            <p:nvPr/>
          </p:nvSpPr>
          <p:spPr bwMode="auto">
            <a:xfrm rot="5400000">
              <a:off x="545406" y="1175867"/>
              <a:ext cx="681399" cy="529737"/>
            </a:xfrm>
            <a:custGeom>
              <a:avLst/>
              <a:gdLst>
                <a:gd name="T0" fmla="*/ 1 w 811496"/>
                <a:gd name="T1" fmla="*/ 914 h 669681"/>
                <a:gd name="T2" fmla="*/ 4318 w 811496"/>
                <a:gd name="T3" fmla="*/ 0 h 669681"/>
                <a:gd name="T4" fmla="*/ 8635 w 811496"/>
                <a:gd name="T5" fmla="*/ 914 h 669681"/>
                <a:gd name="T6" fmla="*/ 1 w 811496"/>
                <a:gd name="T7" fmla="*/ 914 h 669681"/>
                <a:gd name="T8" fmla="*/ 0 w 811496"/>
                <a:gd name="T9" fmla="*/ 1509 h 669681"/>
                <a:gd name="T10" fmla="*/ 0 w 811496"/>
                <a:gd name="T11" fmla="*/ 914 h 669681"/>
                <a:gd name="T12" fmla="*/ 8635 w 811496"/>
                <a:gd name="T13" fmla="*/ 914 h 669681"/>
                <a:gd name="T14" fmla="*/ 8635 w 811496"/>
                <a:gd name="T15" fmla="*/ 1509 h 669681"/>
                <a:gd name="T16" fmla="*/ 0 w 811496"/>
                <a:gd name="T17" fmla="*/ 1509 h 6696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11496"/>
                <a:gd name="T28" fmla="*/ 0 h 669681"/>
                <a:gd name="T29" fmla="*/ 811496 w 811496"/>
                <a:gd name="T30" fmla="*/ 669681 h 6696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11496" h="669681">
                  <a:moveTo>
                    <a:pt x="1" y="405747"/>
                  </a:moveTo>
                  <a:lnTo>
                    <a:pt x="405749" y="0"/>
                  </a:lnTo>
                  <a:lnTo>
                    <a:pt x="811495" y="405747"/>
                  </a:lnTo>
                  <a:lnTo>
                    <a:pt x="1" y="405747"/>
                  </a:lnTo>
                  <a:close/>
                  <a:moveTo>
                    <a:pt x="0" y="669681"/>
                  </a:moveTo>
                  <a:lnTo>
                    <a:pt x="0" y="405748"/>
                  </a:lnTo>
                  <a:lnTo>
                    <a:pt x="811496" y="405748"/>
                  </a:lnTo>
                  <a:lnTo>
                    <a:pt x="811496" y="669681"/>
                  </a:lnTo>
                  <a:lnTo>
                    <a:pt x="0" y="669681"/>
                  </a:lnTo>
                  <a:close/>
                </a:path>
              </a:pathLst>
            </a:custGeom>
            <a:solidFill>
              <a:schemeClr val="accent5">
                <a:lumMod val="60000"/>
                <a:lumOff val="40000"/>
              </a:schemeClr>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zh-CN" altLang="en-US"/>
            </a:p>
          </p:txBody>
        </p:sp>
        <p:sp>
          <p:nvSpPr>
            <p:cNvPr id="17" name="TextBox 50">
              <a:extLst>
                <a:ext uri="{FF2B5EF4-FFF2-40B4-BE49-F238E27FC236}">
                  <a16:creationId xmlns:a16="http://schemas.microsoft.com/office/drawing/2014/main" xmlns="" id="{A27C00E2-4E71-4661-9381-6203466370AB}"/>
                </a:ext>
              </a:extLst>
            </p:cNvPr>
            <p:cNvSpPr txBox="1">
              <a:spLocks noChangeArrowheads="1"/>
            </p:cNvSpPr>
            <p:nvPr/>
          </p:nvSpPr>
          <p:spPr bwMode="auto">
            <a:xfrm>
              <a:off x="592775" y="1166747"/>
              <a:ext cx="379514" cy="585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9pPr>
            </a:lstStyle>
            <a:p>
              <a:pPr>
                <a:spcBef>
                  <a:spcPct val="0"/>
                </a:spcBef>
                <a:buFont typeface="Arial" panose="020B0604020202020204" pitchFamily="34" charset="0"/>
                <a:buNone/>
              </a:pPr>
              <a:r>
                <a:rPr kumimoji="0" lang="en-US" altLang="zh-CN" b="1" dirty="0">
                  <a:solidFill>
                    <a:srgbClr val="FFFFFF"/>
                  </a:solidFill>
                  <a:latin typeface="微软雅黑" panose="020B0503020204020204" pitchFamily="34" charset="-122"/>
                  <a:ea typeface="微软雅黑" panose="020B0503020204020204" pitchFamily="34" charset="-122"/>
                </a:rPr>
                <a:t>3</a:t>
              </a:r>
            </a:p>
          </p:txBody>
        </p:sp>
      </p:grpSp>
      <p:cxnSp>
        <p:nvCxnSpPr>
          <p:cNvPr id="18" name="直接连接符 51">
            <a:extLst>
              <a:ext uri="{FF2B5EF4-FFF2-40B4-BE49-F238E27FC236}">
                <a16:creationId xmlns:a16="http://schemas.microsoft.com/office/drawing/2014/main" xmlns="" id="{8115A6BC-BD1A-4619-9A3C-526D41873649}"/>
              </a:ext>
            </a:extLst>
          </p:cNvPr>
          <p:cNvCxnSpPr>
            <a:cxnSpLocks noChangeShapeType="1"/>
          </p:cNvCxnSpPr>
          <p:nvPr/>
        </p:nvCxnSpPr>
        <p:spPr bwMode="auto">
          <a:xfrm>
            <a:off x="4727576" y="4214117"/>
            <a:ext cx="5327650" cy="0"/>
          </a:xfrm>
          <a:prstGeom prst="line">
            <a:avLst/>
          </a:prstGeom>
          <a:noFill/>
          <a:ln w="12700">
            <a:solidFill>
              <a:srgbClr val="BFBFBF"/>
            </a:solidFill>
            <a:round/>
            <a:headEnd/>
            <a:tailEnd/>
          </a:ln>
          <a:extLst>
            <a:ext uri="{909E8E84-426E-40DD-AFC4-6F175D3DCCD1}">
              <a14:hiddenFill xmlns:a14="http://schemas.microsoft.com/office/drawing/2010/main">
                <a:noFill/>
              </a14:hiddenFill>
            </a:ext>
          </a:extLst>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4">
            <a:extLst>
              <a:ext uri="{FF2B5EF4-FFF2-40B4-BE49-F238E27FC236}">
                <a16:creationId xmlns:a16="http://schemas.microsoft.com/office/drawing/2014/main" xmlns="" id="{716E501C-0BA1-4614-B1E7-E2DCDB22B716}"/>
              </a:ext>
            </a:extLst>
          </p:cNvPr>
          <p:cNvGrpSpPr>
            <a:grpSpLocks/>
          </p:cNvGrpSpPr>
          <p:nvPr/>
        </p:nvGrpSpPr>
        <p:grpSpPr bwMode="auto">
          <a:xfrm>
            <a:off x="1489076" y="3175"/>
            <a:ext cx="3167063" cy="6858000"/>
            <a:chOff x="838200" y="0"/>
            <a:chExt cx="3167112" cy="6858000"/>
          </a:xfrm>
          <a:solidFill>
            <a:schemeClr val="accent5">
              <a:lumMod val="50000"/>
            </a:schemeClr>
          </a:solidFill>
        </p:grpSpPr>
        <p:sp>
          <p:nvSpPr>
            <p:cNvPr id="26" name="矩形 25">
              <a:extLst>
                <a:ext uri="{FF2B5EF4-FFF2-40B4-BE49-F238E27FC236}">
                  <a16:creationId xmlns:a16="http://schemas.microsoft.com/office/drawing/2014/main" xmlns="" id="{7EDAFAC1-1E12-4B23-8A20-6D19EF6CEE47}"/>
                </a:ext>
              </a:extLst>
            </p:cNvPr>
            <p:cNvSpPr/>
            <p:nvPr/>
          </p:nvSpPr>
          <p:spPr>
            <a:xfrm>
              <a:off x="838200" y="0"/>
              <a:ext cx="3167112"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27" name="椭圆 26">
              <a:extLst>
                <a:ext uri="{FF2B5EF4-FFF2-40B4-BE49-F238E27FC236}">
                  <a16:creationId xmlns:a16="http://schemas.microsoft.com/office/drawing/2014/main" xmlns="" id="{BB8FA5E2-AE8B-4E8C-B081-51EB8FC8775D}"/>
                </a:ext>
              </a:extLst>
            </p:cNvPr>
            <p:cNvSpPr/>
            <p:nvPr/>
          </p:nvSpPr>
          <p:spPr>
            <a:xfrm>
              <a:off x="1557349" y="2200275"/>
              <a:ext cx="1906616" cy="19224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sp>
        <p:nvSpPr>
          <p:cNvPr id="31747" name="文本框 127">
            <a:extLst>
              <a:ext uri="{FF2B5EF4-FFF2-40B4-BE49-F238E27FC236}">
                <a16:creationId xmlns:a16="http://schemas.microsoft.com/office/drawing/2014/main" xmlns="" id="{086DFCF0-C784-4B51-B968-50B66482E525}"/>
              </a:ext>
            </a:extLst>
          </p:cNvPr>
          <p:cNvSpPr txBox="1">
            <a:spLocks noChangeArrowheads="1"/>
          </p:cNvSpPr>
          <p:nvPr/>
        </p:nvSpPr>
        <p:spPr bwMode="auto">
          <a:xfrm>
            <a:off x="2700339" y="2414589"/>
            <a:ext cx="744537"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9600" b="1" dirty="0">
                <a:solidFill>
                  <a:schemeClr val="accent5">
                    <a:lumMod val="75000"/>
                  </a:schemeClr>
                </a:solidFill>
                <a:latin typeface="微软雅黑" panose="020B0503020204020204" pitchFamily="34" charset="-122"/>
                <a:ea typeface="微软雅黑" panose="020B0503020204020204" pitchFamily="34" charset="-122"/>
              </a:rPr>
              <a:t>1</a:t>
            </a:r>
            <a:endParaRPr lang="zh-CN" altLang="en-US" sz="9600" b="1" dirty="0">
              <a:solidFill>
                <a:schemeClr val="accent5">
                  <a:lumMod val="75000"/>
                </a:schemeClr>
              </a:solidFill>
              <a:latin typeface="微软雅黑" panose="020B0503020204020204" pitchFamily="34" charset="-122"/>
              <a:ea typeface="微软雅黑" panose="020B0503020204020204" pitchFamily="34" charset="-122"/>
            </a:endParaRPr>
          </a:p>
        </p:txBody>
      </p:sp>
      <p:sp>
        <p:nvSpPr>
          <p:cNvPr id="41" name="文本框 40">
            <a:extLst>
              <a:ext uri="{FF2B5EF4-FFF2-40B4-BE49-F238E27FC236}">
                <a16:creationId xmlns:a16="http://schemas.microsoft.com/office/drawing/2014/main" xmlns="" id="{D6F2BF27-A195-4A36-8908-DDA93F05A59F}"/>
              </a:ext>
            </a:extLst>
          </p:cNvPr>
          <p:cNvSpPr txBox="1">
            <a:spLocks noChangeArrowheads="1"/>
          </p:cNvSpPr>
          <p:nvPr/>
        </p:nvSpPr>
        <p:spPr bwMode="auto">
          <a:xfrm>
            <a:off x="5148263" y="2676103"/>
            <a:ext cx="32512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9pPr>
          </a:lstStyle>
          <a:p>
            <a:pPr>
              <a:spcBef>
                <a:spcPct val="0"/>
              </a:spcBef>
              <a:buFontTx/>
              <a:buNone/>
            </a:pPr>
            <a:r>
              <a:rPr kumimoji="0" lang="zh-CN" altLang="en-US" sz="4400" b="1" dirty="0">
                <a:solidFill>
                  <a:schemeClr val="accent5">
                    <a:lumMod val="50000"/>
                  </a:schemeClr>
                </a:solidFill>
                <a:latin typeface="微软雅黑" panose="020B0503020204020204" pitchFamily="34" charset="-122"/>
                <a:ea typeface="微软雅黑" panose="020B0503020204020204" pitchFamily="34" charset="-122"/>
              </a:rPr>
              <a:t>整理组卷</a:t>
            </a:r>
            <a:endParaRPr kumimoji="0" lang="en-US" altLang="zh-CN" sz="4400" b="1"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7" name="文本框 32"/>
          <p:cNvSpPr txBox="1">
            <a:spLocks noChangeArrowheads="1"/>
          </p:cNvSpPr>
          <p:nvPr/>
        </p:nvSpPr>
        <p:spPr bwMode="auto">
          <a:xfrm>
            <a:off x="9425517" y="1479551"/>
            <a:ext cx="3198283" cy="333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pPr algn="ctr" eaLnBrk="1" hangingPunct="1">
              <a:lnSpc>
                <a:spcPts val="2000"/>
              </a:lnSpc>
            </a:pPr>
            <a:r>
              <a:rPr kumimoji="0" lang="zh-CN" altLang="en-US" sz="1600" b="1" dirty="0">
                <a:solidFill>
                  <a:schemeClr val="accent5">
                    <a:lumMod val="50000"/>
                  </a:schemeClr>
                </a:solidFill>
                <a:latin typeface="微软雅黑" pitchFamily="34" charset="-122"/>
                <a:ea typeface="微软雅黑" pitchFamily="34" charset="-122"/>
              </a:rPr>
              <a:t>生物物理所</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nodeType="afterGroup">
                            <p:stCondLst>
                              <p:cond delay="500"/>
                            </p:stCondLst>
                            <p:childTnLst>
                              <p:par>
                                <p:cTn id="9" presetID="2" presetClass="entr" presetSubtype="4" fill="hold" grpId="0" nodeType="afterEffect">
                                  <p:stCondLst>
                                    <p:cond delay="0"/>
                                  </p:stCondLst>
                                  <p:iterate type="lt">
                                    <p:tmPct val="16000"/>
                                  </p:iterate>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ppt_x"/>
                                          </p:val>
                                        </p:tav>
                                        <p:tav tm="100000">
                                          <p:val>
                                            <p:strVal val="#ppt_x"/>
                                          </p:val>
                                        </p:tav>
                                      </p:tavLst>
                                    </p:anim>
                                    <p:anim calcmode="lin" valueType="num">
                                      <p:cBhvr additive="base">
                                        <p:cTn id="12"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AutoShape 4">
            <a:extLst>
              <a:ext uri="{FF2B5EF4-FFF2-40B4-BE49-F238E27FC236}">
                <a16:creationId xmlns:a16="http://schemas.microsoft.com/office/drawing/2014/main" xmlns="" id="{F6C87134-4D77-41D0-B05C-005529A9B182}"/>
              </a:ext>
            </a:extLst>
          </p:cNvPr>
          <p:cNvSpPr>
            <a:spLocks noChangeArrowheads="1"/>
          </p:cNvSpPr>
          <p:nvPr/>
        </p:nvSpPr>
        <p:spPr bwMode="auto">
          <a:xfrm>
            <a:off x="1847851" y="53976"/>
            <a:ext cx="8569325" cy="854075"/>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round/>
                <a:headEnd/>
                <a:tailEnd/>
              </a14:hiddenLine>
            </a:ext>
          </a:extLst>
        </p:spPr>
        <p:txBody>
          <a:bodyPr lIns="0" tIns="72000" rIns="0" bIns="14400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kumimoji="0" lang="zh-CN" altLang="en-US" sz="3600" b="1" dirty="0">
                <a:solidFill>
                  <a:srgbClr val="000000"/>
                </a:solidFill>
                <a:latin typeface="幼圆" panose="02010509060101010101" pitchFamily="49" charset="-122"/>
                <a:ea typeface="幼圆" panose="02010509060101010101" pitchFamily="49" charset="-122"/>
                <a:sym typeface="Arial" panose="020B0604020202020204" pitchFamily="34" charset="0"/>
              </a:rPr>
              <a:t>科研课题文件的整理</a:t>
            </a:r>
            <a:r>
              <a:rPr kumimoji="0" lang="en-US" altLang="zh-CN" sz="3600" b="1" dirty="0">
                <a:solidFill>
                  <a:srgbClr val="000000"/>
                </a:solidFill>
                <a:latin typeface="幼圆" panose="02010509060101010101" pitchFamily="49" charset="-122"/>
                <a:ea typeface="幼圆" panose="02010509060101010101" pitchFamily="49" charset="-122"/>
                <a:sym typeface="Arial" panose="020B0604020202020204" pitchFamily="34" charset="0"/>
              </a:rPr>
              <a:t>-</a:t>
            </a:r>
            <a:r>
              <a:rPr kumimoji="0" lang="zh-CN" altLang="en-US" sz="3600" b="1" dirty="0">
                <a:solidFill>
                  <a:srgbClr val="000000"/>
                </a:solidFill>
                <a:latin typeface="幼圆" panose="02010509060101010101" pitchFamily="49" charset="-122"/>
                <a:ea typeface="幼圆" panose="02010509060101010101" pitchFamily="49" charset="-122"/>
                <a:sym typeface="Arial" panose="020B0604020202020204" pitchFamily="34" charset="0"/>
              </a:rPr>
              <a:t>组卷</a:t>
            </a:r>
          </a:p>
        </p:txBody>
      </p:sp>
      <p:sp>
        <p:nvSpPr>
          <p:cNvPr id="33796" name="矩形 1">
            <a:extLst>
              <a:ext uri="{FF2B5EF4-FFF2-40B4-BE49-F238E27FC236}">
                <a16:creationId xmlns:a16="http://schemas.microsoft.com/office/drawing/2014/main" xmlns="" id="{133E6720-F676-4485-B978-3CE807279296}"/>
              </a:ext>
            </a:extLst>
          </p:cNvPr>
          <p:cNvSpPr>
            <a:spLocks noChangeArrowheads="1"/>
          </p:cNvSpPr>
          <p:nvPr/>
        </p:nvSpPr>
        <p:spPr bwMode="auto">
          <a:xfrm>
            <a:off x="1988344" y="997156"/>
            <a:ext cx="8215312" cy="745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Tx/>
              <a:buNone/>
            </a:pPr>
            <a:r>
              <a:rPr kumimoji="0" lang="en-US" altLang="zh-CN" sz="2000" dirty="0">
                <a:latin typeface="微软雅黑" panose="020B0503020204020204" pitchFamily="34" charset="-122"/>
                <a:ea typeface="微软雅黑" panose="020B0503020204020204" pitchFamily="34" charset="-122"/>
                <a:sym typeface="Times New Roman" panose="02020603050405020304" pitchFamily="18" charset="0"/>
              </a:rPr>
              <a:t>KY-XDB37010101</a:t>
            </a:r>
            <a:r>
              <a:rPr kumimoji="0" lang="zh-CN" altLang="en-US" sz="2000" dirty="0">
                <a:latin typeface="微软雅黑" panose="020B0503020204020204" pitchFamily="34" charset="-122"/>
                <a:ea typeface="微软雅黑" panose="020B0503020204020204" pitchFamily="34" charset="-122"/>
                <a:sym typeface="Times New Roman" panose="02020603050405020304" pitchFamily="18" charset="0"/>
              </a:rPr>
              <a:t>组卷</a:t>
            </a:r>
            <a:endParaRPr kumimoji="0" lang="en-US" altLang="zh-CN" sz="2000" dirty="0">
              <a:latin typeface="微软雅黑" panose="020B0503020204020204" pitchFamily="34" charset="-122"/>
              <a:ea typeface="微软雅黑" panose="020B0503020204020204" pitchFamily="34" charset="-122"/>
              <a:sym typeface="Times New Roman" panose="02020603050405020304" pitchFamily="18" charset="0"/>
            </a:endParaRPr>
          </a:p>
          <a:p>
            <a:pPr>
              <a:lnSpc>
                <a:spcPct val="130000"/>
              </a:lnSpc>
              <a:spcBef>
                <a:spcPct val="0"/>
              </a:spcBef>
              <a:buNone/>
            </a:pPr>
            <a:r>
              <a:rPr kumimoji="0" lang="zh-CN" altLang="zh-CN" sz="1400" dirty="0">
                <a:latin typeface="微软雅黑" panose="020B0503020204020204" pitchFamily="34" charset="-122"/>
                <a:ea typeface="微软雅黑" panose="020B0503020204020204" pitchFamily="34" charset="-122"/>
              </a:rPr>
              <a:t>课题文件材料以课题为单位，按科研工作阶段或重要程度组成一卷或多卷</a:t>
            </a:r>
            <a:r>
              <a:rPr kumimoji="0" lang="zh-CN" altLang="en-US" sz="1400" dirty="0">
                <a:latin typeface="微软雅黑" panose="020B0503020204020204" pitchFamily="34" charset="-122"/>
                <a:ea typeface="微软雅黑" panose="020B0503020204020204" pitchFamily="34" charset="-122"/>
              </a:rPr>
              <a:t>。</a:t>
            </a:r>
          </a:p>
        </p:txBody>
      </p:sp>
      <p:sp>
        <p:nvSpPr>
          <p:cNvPr id="19" name="文本框 18">
            <a:extLst>
              <a:ext uri="{FF2B5EF4-FFF2-40B4-BE49-F238E27FC236}">
                <a16:creationId xmlns:a16="http://schemas.microsoft.com/office/drawing/2014/main" xmlns="" id="{1D7F0FD9-1420-4628-A1E6-16A71451C6C5}"/>
              </a:ext>
            </a:extLst>
          </p:cNvPr>
          <p:cNvSpPr txBox="1">
            <a:spLocks noChangeArrowheads="1"/>
          </p:cNvSpPr>
          <p:nvPr/>
        </p:nvSpPr>
        <p:spPr bwMode="auto">
          <a:xfrm>
            <a:off x="1841920" y="2217827"/>
            <a:ext cx="912813" cy="922338"/>
          </a:xfrm>
          <a:prstGeom prst="rect">
            <a:avLst/>
          </a:prstGeom>
          <a:noFill/>
          <a:ln>
            <a:noFill/>
          </a:ln>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Bef>
                <a:spcPct val="0"/>
              </a:spcBef>
              <a:buFontTx/>
              <a:buNone/>
              <a:defRPr/>
            </a:pPr>
            <a:r>
              <a:rPr lang="en-US" altLang="zh-CN" sz="5400" b="1" dirty="0">
                <a:solidFill>
                  <a:schemeClr val="accent5">
                    <a:lumMod val="75000"/>
                  </a:schemeClr>
                </a:solidFill>
                <a:latin typeface="微软雅黑" panose="020B0503020204020204" pitchFamily="34" charset="-122"/>
                <a:ea typeface="微软雅黑" panose="020B0503020204020204" pitchFamily="34" charset="-122"/>
              </a:rPr>
              <a:t>1.</a:t>
            </a:r>
          </a:p>
        </p:txBody>
      </p:sp>
      <p:sp>
        <p:nvSpPr>
          <p:cNvPr id="20" name="文本框 19">
            <a:extLst>
              <a:ext uri="{FF2B5EF4-FFF2-40B4-BE49-F238E27FC236}">
                <a16:creationId xmlns:a16="http://schemas.microsoft.com/office/drawing/2014/main" xmlns="" id="{DBFAA659-FBB2-4A94-8AB8-94989845FA02}"/>
              </a:ext>
            </a:extLst>
          </p:cNvPr>
          <p:cNvSpPr txBox="1">
            <a:spLocks noChangeArrowheads="1"/>
          </p:cNvSpPr>
          <p:nvPr/>
        </p:nvSpPr>
        <p:spPr bwMode="auto">
          <a:xfrm>
            <a:off x="1841920" y="3725650"/>
            <a:ext cx="819150" cy="923925"/>
          </a:xfrm>
          <a:prstGeom prst="rect">
            <a:avLst/>
          </a:prstGeom>
          <a:noFill/>
          <a:ln>
            <a:noFill/>
          </a:ln>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Bef>
                <a:spcPct val="0"/>
              </a:spcBef>
              <a:buFontTx/>
              <a:buNone/>
              <a:defRPr/>
            </a:pPr>
            <a:r>
              <a:rPr lang="en-US" altLang="zh-CN" sz="5400" b="1" dirty="0">
                <a:solidFill>
                  <a:schemeClr val="accent5">
                    <a:lumMod val="75000"/>
                  </a:schemeClr>
                </a:solidFill>
                <a:latin typeface="微软雅黑" panose="020B0503020204020204" pitchFamily="34" charset="-122"/>
                <a:ea typeface="微软雅黑" panose="020B0503020204020204" pitchFamily="34" charset="-122"/>
              </a:rPr>
              <a:t>2.</a:t>
            </a:r>
          </a:p>
        </p:txBody>
      </p:sp>
      <p:sp>
        <p:nvSpPr>
          <p:cNvPr id="21" name="文本框 20">
            <a:extLst>
              <a:ext uri="{FF2B5EF4-FFF2-40B4-BE49-F238E27FC236}">
                <a16:creationId xmlns:a16="http://schemas.microsoft.com/office/drawing/2014/main" xmlns="" id="{287B1ABF-6AFF-4619-AFA4-98ABA215B405}"/>
              </a:ext>
            </a:extLst>
          </p:cNvPr>
          <p:cNvSpPr txBox="1">
            <a:spLocks noChangeArrowheads="1"/>
          </p:cNvSpPr>
          <p:nvPr/>
        </p:nvSpPr>
        <p:spPr bwMode="auto">
          <a:xfrm>
            <a:off x="1841920" y="5149820"/>
            <a:ext cx="917575" cy="923925"/>
          </a:xfrm>
          <a:prstGeom prst="rect">
            <a:avLst/>
          </a:prstGeom>
          <a:noFill/>
          <a:ln>
            <a:noFill/>
          </a:ln>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spcBef>
                <a:spcPct val="0"/>
              </a:spcBef>
              <a:buFontTx/>
              <a:buNone/>
              <a:defRPr/>
            </a:pPr>
            <a:r>
              <a:rPr lang="en-US" altLang="zh-CN" sz="5400" b="1" dirty="0">
                <a:solidFill>
                  <a:schemeClr val="accent5">
                    <a:lumMod val="75000"/>
                  </a:schemeClr>
                </a:solidFill>
                <a:latin typeface="微软雅黑" panose="020B0503020204020204" pitchFamily="34" charset="-122"/>
                <a:ea typeface="微软雅黑" panose="020B0503020204020204" pitchFamily="34" charset="-122"/>
              </a:rPr>
              <a:t>3.</a:t>
            </a:r>
          </a:p>
        </p:txBody>
      </p:sp>
      <p:sp>
        <p:nvSpPr>
          <p:cNvPr id="33803" name="矩形 1">
            <a:extLst>
              <a:ext uri="{FF2B5EF4-FFF2-40B4-BE49-F238E27FC236}">
                <a16:creationId xmlns:a16="http://schemas.microsoft.com/office/drawing/2014/main" xmlns="" id="{67619CD9-0DDE-40AC-8755-09A2BF449BFA}"/>
              </a:ext>
            </a:extLst>
          </p:cNvPr>
          <p:cNvSpPr>
            <a:spLocks noChangeArrowheads="1"/>
          </p:cNvSpPr>
          <p:nvPr/>
        </p:nvSpPr>
        <p:spPr bwMode="auto">
          <a:xfrm>
            <a:off x="2046009" y="6400314"/>
            <a:ext cx="3325511" cy="362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9pPr>
          </a:lstStyle>
          <a:p>
            <a:pPr>
              <a:lnSpc>
                <a:spcPts val="2300"/>
              </a:lnSpc>
              <a:spcBef>
                <a:spcPct val="0"/>
              </a:spcBef>
              <a:buNone/>
            </a:pPr>
            <a:r>
              <a:rPr kumimoji="0" lang="zh-CN" altLang="zh-CN" sz="1400" b="1" dirty="0">
                <a:solidFill>
                  <a:schemeClr val="accent5">
                    <a:lumMod val="75000"/>
                  </a:schemeClr>
                </a:solidFill>
                <a:latin typeface="微软雅黑" panose="020B0503020204020204" pitchFamily="34" charset="-122"/>
                <a:ea typeface="微软雅黑" panose="020B0503020204020204" pitchFamily="34" charset="-122"/>
              </a:rPr>
              <a:t>卷内文件材料结合问题、时间进行排列</a:t>
            </a:r>
            <a:r>
              <a:rPr kumimoji="0" lang="zh-CN" altLang="en-US" sz="1400" b="1" dirty="0">
                <a:solidFill>
                  <a:schemeClr val="accent5">
                    <a:lumMod val="75000"/>
                  </a:schemeClr>
                </a:solidFill>
                <a:latin typeface="微软雅黑" panose="020B0503020204020204" pitchFamily="34" charset="-122"/>
                <a:ea typeface="微软雅黑" panose="020B0503020204020204" pitchFamily="34" charset="-122"/>
              </a:rPr>
              <a:t>。</a:t>
            </a:r>
          </a:p>
        </p:txBody>
      </p:sp>
      <p:sp>
        <p:nvSpPr>
          <p:cNvPr id="24" name="椭圆 23">
            <a:extLst>
              <a:ext uri="{FF2B5EF4-FFF2-40B4-BE49-F238E27FC236}">
                <a16:creationId xmlns:a16="http://schemas.microsoft.com/office/drawing/2014/main" xmlns="" id="{9D21BC5F-7FCA-4AC4-BE60-A5413A3C1C52}"/>
              </a:ext>
            </a:extLst>
          </p:cNvPr>
          <p:cNvSpPr/>
          <p:nvPr/>
        </p:nvSpPr>
        <p:spPr>
          <a:xfrm>
            <a:off x="2183896" y="1037966"/>
            <a:ext cx="455612" cy="3683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3805" name="文本框 18">
            <a:extLst>
              <a:ext uri="{FF2B5EF4-FFF2-40B4-BE49-F238E27FC236}">
                <a16:creationId xmlns:a16="http://schemas.microsoft.com/office/drawing/2014/main" xmlns="" id="{8D91433D-A6F2-47FF-80F6-AE373E4EA873}"/>
              </a:ext>
            </a:extLst>
          </p:cNvPr>
          <p:cNvSpPr txBox="1">
            <a:spLocks noChangeArrowheads="1"/>
          </p:cNvSpPr>
          <p:nvPr/>
        </p:nvSpPr>
        <p:spPr bwMode="auto">
          <a:xfrm>
            <a:off x="2306638" y="910966"/>
            <a:ext cx="324167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9pPr>
          </a:lstStyle>
          <a:p>
            <a:pPr>
              <a:spcBef>
                <a:spcPct val="0"/>
              </a:spcBef>
              <a:buFont typeface="Arial" panose="020B0604020202020204" pitchFamily="34" charset="0"/>
              <a:buNone/>
            </a:pPr>
            <a:r>
              <a:rPr kumimoji="0" lang="zh-CN" altLang="en-US" sz="1000" dirty="0">
                <a:solidFill>
                  <a:srgbClr val="FF0000"/>
                </a:solidFill>
                <a:latin typeface="微软雅黑" panose="020B0503020204020204" pitchFamily="34" charset="-122"/>
                <a:ea typeface="微软雅黑" panose="020B0503020204020204" pitchFamily="34" charset="-122"/>
              </a:rPr>
              <a:t>“</a:t>
            </a:r>
            <a:r>
              <a:rPr kumimoji="0" lang="en-US" altLang="zh-CN" sz="1000" dirty="0">
                <a:solidFill>
                  <a:srgbClr val="FF0000"/>
                </a:solidFill>
                <a:latin typeface="微软雅黑" panose="020B0503020204020204" pitchFamily="34" charset="-122"/>
                <a:ea typeface="微软雅黑" panose="020B0503020204020204" pitchFamily="34" charset="-122"/>
              </a:rPr>
              <a:t>KY</a:t>
            </a:r>
            <a:r>
              <a:rPr kumimoji="0" lang="zh-CN" altLang="en-US" sz="1000" dirty="0">
                <a:solidFill>
                  <a:srgbClr val="FF0000"/>
                </a:solidFill>
                <a:latin typeface="微软雅黑" panose="020B0503020204020204" pitchFamily="34" charset="-122"/>
                <a:ea typeface="微软雅黑" panose="020B0503020204020204" pitchFamily="34" charset="-122"/>
              </a:rPr>
              <a:t>”为科研文件（科研课题</a:t>
            </a:r>
            <a:r>
              <a:rPr kumimoji="0" lang="en-US" altLang="zh-CN" sz="1000" dirty="0">
                <a:solidFill>
                  <a:srgbClr val="FF0000"/>
                </a:solidFill>
                <a:latin typeface="微软雅黑" panose="020B0503020204020204" pitchFamily="34" charset="-122"/>
                <a:ea typeface="微软雅黑" panose="020B0503020204020204" pitchFamily="34" charset="-122"/>
              </a:rPr>
              <a:t>/</a:t>
            </a:r>
            <a:r>
              <a:rPr kumimoji="0" lang="zh-CN" altLang="en-US" sz="1000" dirty="0">
                <a:solidFill>
                  <a:srgbClr val="FF0000"/>
                </a:solidFill>
                <a:latin typeface="微软雅黑" panose="020B0503020204020204" pitchFamily="34" charset="-122"/>
                <a:ea typeface="微软雅黑" panose="020B0503020204020204" pitchFamily="34" charset="-122"/>
              </a:rPr>
              <a:t>工艺设备）分类代码</a:t>
            </a:r>
          </a:p>
        </p:txBody>
      </p:sp>
      <p:pic>
        <p:nvPicPr>
          <p:cNvPr id="4" name="图片 3">
            <a:extLst>
              <a:ext uri="{FF2B5EF4-FFF2-40B4-BE49-F238E27FC236}">
                <a16:creationId xmlns:a16="http://schemas.microsoft.com/office/drawing/2014/main" xmlns="" id="{05907FB1-D72F-48E5-A4A9-097A1B53B1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7613" y="4781367"/>
            <a:ext cx="5553850" cy="1562318"/>
          </a:xfrm>
          <a:prstGeom prst="rect">
            <a:avLst/>
          </a:prstGeom>
        </p:spPr>
      </p:pic>
      <p:pic>
        <p:nvPicPr>
          <p:cNvPr id="7" name="图片 6">
            <a:extLst>
              <a:ext uri="{FF2B5EF4-FFF2-40B4-BE49-F238E27FC236}">
                <a16:creationId xmlns:a16="http://schemas.microsoft.com/office/drawing/2014/main" xmlns="" id="{CF279953-41F7-4994-82A9-D208F4F551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77613" y="3410105"/>
            <a:ext cx="5563376" cy="1314633"/>
          </a:xfrm>
          <a:prstGeom prst="rect">
            <a:avLst/>
          </a:prstGeom>
        </p:spPr>
      </p:pic>
      <p:pic>
        <p:nvPicPr>
          <p:cNvPr id="5" name="图片 4">
            <a:extLst>
              <a:ext uri="{FF2B5EF4-FFF2-40B4-BE49-F238E27FC236}">
                <a16:creationId xmlns:a16="http://schemas.microsoft.com/office/drawing/2014/main" xmlns="" id="{5F6FA4C4-E4A6-440D-BBE3-FB4F54D0546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39508" y="1791158"/>
            <a:ext cx="5591955" cy="156231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iterate type="lt">
                                    <p:tmPct val="16000"/>
                                  </p:iterate>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80"/>
                            </p:stCondLst>
                            <p:childTnLst>
                              <p:par>
                                <p:cTn id="10" presetID="2" presetClass="entr" presetSubtype="4" fill="hold" grpId="0" nodeType="afterEffect">
                                  <p:stCondLst>
                                    <p:cond delay="0"/>
                                  </p:stCondLst>
                                  <p:iterate type="lt">
                                    <p:tmPct val="16000"/>
                                  </p:iterate>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160"/>
                            </p:stCondLst>
                            <p:childTnLst>
                              <p:par>
                                <p:cTn id="15" presetID="2" presetClass="entr" presetSubtype="4" fill="hold" grpId="0" nodeType="afterEffect">
                                  <p:stCondLst>
                                    <p:cond delay="0"/>
                                  </p:stCondLst>
                                  <p:iterate type="lt">
                                    <p:tmPct val="16000"/>
                                  </p:iterate>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fill="hold"/>
                                        <p:tgtEl>
                                          <p:spTgt spid="21"/>
                                        </p:tgtEl>
                                        <p:attrNameLst>
                                          <p:attrName>ppt_x</p:attrName>
                                        </p:attrNameLst>
                                      </p:cBhvr>
                                      <p:tavLst>
                                        <p:tav tm="0">
                                          <p:val>
                                            <p:strVal val="#ppt_x"/>
                                          </p:val>
                                        </p:tav>
                                        <p:tav tm="100000">
                                          <p:val>
                                            <p:strVal val="#ppt_x"/>
                                          </p:val>
                                        </p:tav>
                                      </p:tavLst>
                                    </p:anim>
                                    <p:anim calcmode="lin" valueType="num">
                                      <p:cBhvr additive="base">
                                        <p:cTn id="1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4">
            <a:extLst>
              <a:ext uri="{FF2B5EF4-FFF2-40B4-BE49-F238E27FC236}">
                <a16:creationId xmlns:a16="http://schemas.microsoft.com/office/drawing/2014/main" xmlns="" id="{716E501C-0BA1-4614-B1E7-E2DCDB22B716}"/>
              </a:ext>
            </a:extLst>
          </p:cNvPr>
          <p:cNvGrpSpPr>
            <a:grpSpLocks/>
          </p:cNvGrpSpPr>
          <p:nvPr/>
        </p:nvGrpSpPr>
        <p:grpSpPr bwMode="auto">
          <a:xfrm>
            <a:off x="1489076" y="3175"/>
            <a:ext cx="3167063" cy="6858000"/>
            <a:chOff x="838200" y="0"/>
            <a:chExt cx="3167112" cy="6858000"/>
          </a:xfrm>
          <a:solidFill>
            <a:schemeClr val="accent5">
              <a:lumMod val="50000"/>
            </a:schemeClr>
          </a:solidFill>
        </p:grpSpPr>
        <p:sp>
          <p:nvSpPr>
            <p:cNvPr id="26" name="矩形 25">
              <a:extLst>
                <a:ext uri="{FF2B5EF4-FFF2-40B4-BE49-F238E27FC236}">
                  <a16:creationId xmlns:a16="http://schemas.microsoft.com/office/drawing/2014/main" xmlns="" id="{7EDAFAC1-1E12-4B23-8A20-6D19EF6CEE47}"/>
                </a:ext>
              </a:extLst>
            </p:cNvPr>
            <p:cNvSpPr/>
            <p:nvPr/>
          </p:nvSpPr>
          <p:spPr>
            <a:xfrm>
              <a:off x="838200" y="0"/>
              <a:ext cx="3167112"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27" name="椭圆 26">
              <a:extLst>
                <a:ext uri="{FF2B5EF4-FFF2-40B4-BE49-F238E27FC236}">
                  <a16:creationId xmlns:a16="http://schemas.microsoft.com/office/drawing/2014/main" xmlns="" id="{BB8FA5E2-AE8B-4E8C-B081-51EB8FC8775D}"/>
                </a:ext>
              </a:extLst>
            </p:cNvPr>
            <p:cNvSpPr/>
            <p:nvPr/>
          </p:nvSpPr>
          <p:spPr>
            <a:xfrm>
              <a:off x="1557349" y="2200275"/>
              <a:ext cx="1906616" cy="19224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sp>
        <p:nvSpPr>
          <p:cNvPr id="31747" name="文本框 127">
            <a:extLst>
              <a:ext uri="{FF2B5EF4-FFF2-40B4-BE49-F238E27FC236}">
                <a16:creationId xmlns:a16="http://schemas.microsoft.com/office/drawing/2014/main" xmlns="" id="{086DFCF0-C784-4B51-B968-50B66482E525}"/>
              </a:ext>
            </a:extLst>
          </p:cNvPr>
          <p:cNvSpPr txBox="1">
            <a:spLocks noChangeArrowheads="1"/>
          </p:cNvSpPr>
          <p:nvPr/>
        </p:nvSpPr>
        <p:spPr bwMode="auto">
          <a:xfrm>
            <a:off x="2700339" y="2414589"/>
            <a:ext cx="744537"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9600" b="1" dirty="0">
                <a:solidFill>
                  <a:schemeClr val="accent5">
                    <a:lumMod val="75000"/>
                  </a:schemeClr>
                </a:solidFill>
                <a:latin typeface="微软雅黑" panose="020B0503020204020204" pitchFamily="34" charset="-122"/>
                <a:ea typeface="微软雅黑" panose="020B0503020204020204" pitchFamily="34" charset="-122"/>
              </a:rPr>
              <a:t>2</a:t>
            </a:r>
            <a:endParaRPr lang="zh-CN" altLang="en-US" sz="9600" b="1" dirty="0">
              <a:solidFill>
                <a:schemeClr val="accent5">
                  <a:lumMod val="75000"/>
                </a:schemeClr>
              </a:solidFill>
              <a:latin typeface="微软雅黑" panose="020B0503020204020204" pitchFamily="34" charset="-122"/>
              <a:ea typeface="微软雅黑" panose="020B0503020204020204" pitchFamily="34" charset="-122"/>
            </a:endParaRPr>
          </a:p>
        </p:txBody>
      </p:sp>
      <p:sp>
        <p:nvSpPr>
          <p:cNvPr id="41" name="文本框 40">
            <a:extLst>
              <a:ext uri="{FF2B5EF4-FFF2-40B4-BE49-F238E27FC236}">
                <a16:creationId xmlns:a16="http://schemas.microsoft.com/office/drawing/2014/main" xmlns="" id="{D6F2BF27-A195-4A36-8908-DDA93F05A59F}"/>
              </a:ext>
            </a:extLst>
          </p:cNvPr>
          <p:cNvSpPr txBox="1">
            <a:spLocks noChangeArrowheads="1"/>
          </p:cNvSpPr>
          <p:nvPr/>
        </p:nvSpPr>
        <p:spPr bwMode="auto">
          <a:xfrm>
            <a:off x="5148263" y="2476501"/>
            <a:ext cx="3251200"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9pPr>
          </a:lstStyle>
          <a:p>
            <a:pPr>
              <a:spcBef>
                <a:spcPct val="0"/>
              </a:spcBef>
              <a:buFontTx/>
              <a:buNone/>
            </a:pPr>
            <a:r>
              <a:rPr kumimoji="0" lang="zh-CN" altLang="en-US" sz="4400" b="1" dirty="0">
                <a:solidFill>
                  <a:schemeClr val="accent5">
                    <a:lumMod val="50000"/>
                  </a:schemeClr>
                </a:solidFill>
                <a:latin typeface="微软雅黑" panose="020B0503020204020204" pitchFamily="34" charset="-122"/>
                <a:ea typeface="微软雅黑" panose="020B0503020204020204" pitchFamily="34" charset="-122"/>
              </a:rPr>
              <a:t>案卷目录与卷内目录</a:t>
            </a:r>
            <a:endParaRPr kumimoji="0" lang="en-US" altLang="zh-CN" sz="4400" b="1"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7" name="文本框 32"/>
          <p:cNvSpPr txBox="1">
            <a:spLocks noChangeArrowheads="1"/>
          </p:cNvSpPr>
          <p:nvPr/>
        </p:nvSpPr>
        <p:spPr bwMode="auto">
          <a:xfrm>
            <a:off x="9425517" y="1479551"/>
            <a:ext cx="3198283" cy="333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pPr algn="ctr" eaLnBrk="1" hangingPunct="1">
              <a:lnSpc>
                <a:spcPts val="2000"/>
              </a:lnSpc>
            </a:pPr>
            <a:r>
              <a:rPr kumimoji="0" lang="zh-CN" altLang="en-US" sz="1600" b="1" dirty="0">
                <a:solidFill>
                  <a:schemeClr val="accent5">
                    <a:lumMod val="50000"/>
                  </a:schemeClr>
                </a:solidFill>
                <a:latin typeface="微软雅黑" pitchFamily="34" charset="-122"/>
                <a:ea typeface="微软雅黑" pitchFamily="34" charset="-122"/>
              </a:rPr>
              <a:t>生物物理所</a:t>
            </a:r>
          </a:p>
        </p:txBody>
      </p:sp>
    </p:spTree>
    <p:extLst>
      <p:ext uri="{BB962C8B-B14F-4D97-AF65-F5344CB8AC3E}">
        <p14:creationId xmlns:p14="http://schemas.microsoft.com/office/powerpoint/2010/main" val="27917943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nodeType="afterGroup">
                            <p:stCondLst>
                              <p:cond delay="500"/>
                            </p:stCondLst>
                            <p:childTnLst>
                              <p:par>
                                <p:cTn id="9" presetID="2" presetClass="entr" presetSubtype="4" fill="hold" grpId="0" nodeType="afterEffect">
                                  <p:stCondLst>
                                    <p:cond delay="0"/>
                                  </p:stCondLst>
                                  <p:iterate type="lt">
                                    <p:tmPct val="16000"/>
                                  </p:iterate>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ppt_x"/>
                                          </p:val>
                                        </p:tav>
                                        <p:tav tm="100000">
                                          <p:val>
                                            <p:strVal val="#ppt_x"/>
                                          </p:val>
                                        </p:tav>
                                      </p:tavLst>
                                    </p:anim>
                                    <p:anim calcmode="lin" valueType="num">
                                      <p:cBhvr additive="base">
                                        <p:cTn id="12"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AutoShape 4"/>
          <p:cNvSpPr>
            <a:spLocks noChangeArrowheads="1"/>
          </p:cNvSpPr>
          <p:nvPr/>
        </p:nvSpPr>
        <p:spPr bwMode="auto">
          <a:xfrm>
            <a:off x="431801" y="53975"/>
            <a:ext cx="11425767" cy="854075"/>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round/>
                <a:headEnd/>
                <a:tailEnd/>
              </a14:hiddenLine>
            </a:ext>
          </a:extLst>
        </p:spPr>
        <p:txBody>
          <a:bodyPr lIns="0" tIns="72000" rIns="0" bIns="144000">
            <a:spAutoFit/>
          </a:bodyPr>
          <a:lstStyle/>
          <a:p>
            <a:pPr eaLnBrk="1" hangingPunct="1">
              <a:buFont typeface="Arial" charset="0"/>
              <a:buNone/>
            </a:pPr>
            <a:r>
              <a:rPr lang="zh-CN" altLang="en-US" sz="3600" b="1" dirty="0">
                <a:solidFill>
                  <a:srgbClr val="000000"/>
                </a:solidFill>
                <a:latin typeface="幼圆" pitchFamily="49" charset="-122"/>
                <a:ea typeface="幼圆" pitchFamily="49" charset="-122"/>
                <a:sym typeface="Arial" charset="0"/>
              </a:rPr>
              <a:t>科研课题文件的整理</a:t>
            </a:r>
            <a:r>
              <a:rPr lang="en-US" altLang="zh-CN" sz="3600" b="1" dirty="0">
                <a:solidFill>
                  <a:srgbClr val="000000"/>
                </a:solidFill>
                <a:latin typeface="幼圆" pitchFamily="49" charset="-122"/>
                <a:ea typeface="幼圆" pitchFamily="49" charset="-122"/>
                <a:sym typeface="Arial" charset="0"/>
              </a:rPr>
              <a:t>-</a:t>
            </a:r>
            <a:r>
              <a:rPr lang="zh-CN" altLang="en-US" sz="3600" b="1" dirty="0">
                <a:solidFill>
                  <a:srgbClr val="000000"/>
                </a:solidFill>
                <a:latin typeface="幼圆" pitchFamily="49" charset="-122"/>
                <a:ea typeface="幼圆" pitchFamily="49" charset="-122"/>
                <a:sym typeface="Arial" charset="0"/>
              </a:rPr>
              <a:t>案卷目录</a:t>
            </a:r>
          </a:p>
        </p:txBody>
      </p:sp>
      <p:sp>
        <p:nvSpPr>
          <p:cNvPr id="41989" name="矩形 1"/>
          <p:cNvSpPr>
            <a:spLocks noChangeArrowheads="1"/>
          </p:cNvSpPr>
          <p:nvPr/>
        </p:nvSpPr>
        <p:spPr bwMode="auto">
          <a:xfrm>
            <a:off x="620185" y="936626"/>
            <a:ext cx="1095163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buFont typeface="Arial" charset="0"/>
              <a:buNone/>
            </a:pPr>
            <a:r>
              <a:rPr lang="en-US" altLang="zh-CN" sz="2000" dirty="0">
                <a:latin typeface="微软雅黑" pitchFamily="34" charset="-122"/>
                <a:ea typeface="微软雅黑" pitchFamily="34" charset="-122"/>
                <a:sym typeface="Times New Roman" pitchFamily="18" charset="0"/>
              </a:rPr>
              <a:t>KY-XDB37010101</a:t>
            </a:r>
            <a:r>
              <a:rPr lang="zh-CN" altLang="en-US" sz="2000" dirty="0">
                <a:solidFill>
                  <a:srgbClr val="000000"/>
                </a:solidFill>
                <a:latin typeface="微软雅黑" pitchFamily="34" charset="-122"/>
                <a:ea typeface="微软雅黑" pitchFamily="34" charset="-122"/>
                <a:sym typeface="Times New Roman" pitchFamily="18" charset="0"/>
              </a:rPr>
              <a:t>案卷目录</a:t>
            </a:r>
            <a:endParaRPr lang="en-US" altLang="zh-CN" sz="2000" dirty="0">
              <a:solidFill>
                <a:srgbClr val="000000"/>
              </a:solidFill>
              <a:latin typeface="微软雅黑" pitchFamily="34" charset="-122"/>
              <a:ea typeface="微软雅黑" pitchFamily="34" charset="-122"/>
              <a:sym typeface="Times New Roman" pitchFamily="18" charset="0"/>
            </a:endParaRPr>
          </a:p>
        </p:txBody>
      </p:sp>
      <p:sp>
        <p:nvSpPr>
          <p:cNvPr id="41990" name="文本框 22"/>
          <p:cNvSpPr txBox="1">
            <a:spLocks noChangeArrowheads="1"/>
          </p:cNvSpPr>
          <p:nvPr/>
        </p:nvSpPr>
        <p:spPr bwMode="auto">
          <a:xfrm>
            <a:off x="4984719" y="1709273"/>
            <a:ext cx="3081929" cy="430887"/>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案卷题名：本卷文件组合内容的概括性标题，应简明、扼要，反映卷内文件内容或文种。</a:t>
            </a:r>
          </a:p>
        </p:txBody>
      </p:sp>
      <p:sp>
        <p:nvSpPr>
          <p:cNvPr id="41991" name="文本框 18"/>
          <p:cNvSpPr txBox="1">
            <a:spLocks noChangeArrowheads="1"/>
          </p:cNvSpPr>
          <p:nvPr/>
        </p:nvSpPr>
        <p:spPr bwMode="auto">
          <a:xfrm>
            <a:off x="10369831" y="6061486"/>
            <a:ext cx="1270000" cy="769441"/>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密级：密级文件分为秘密、机密、绝密；没有密级的，不用标识。</a:t>
            </a:r>
          </a:p>
        </p:txBody>
      </p:sp>
      <p:sp>
        <p:nvSpPr>
          <p:cNvPr id="41992" name="文本框 22"/>
          <p:cNvSpPr txBox="1">
            <a:spLocks noChangeArrowheads="1"/>
          </p:cNvSpPr>
          <p:nvPr/>
        </p:nvSpPr>
        <p:spPr bwMode="auto">
          <a:xfrm>
            <a:off x="8434915" y="1709272"/>
            <a:ext cx="1477433" cy="430887"/>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保管期限：按保管期限表填写。</a:t>
            </a:r>
          </a:p>
        </p:txBody>
      </p:sp>
      <p:sp>
        <p:nvSpPr>
          <p:cNvPr id="41993" name="文本框 18"/>
          <p:cNvSpPr txBox="1">
            <a:spLocks noChangeArrowheads="1"/>
          </p:cNvSpPr>
          <p:nvPr/>
        </p:nvSpPr>
        <p:spPr bwMode="auto">
          <a:xfrm>
            <a:off x="655626" y="6060750"/>
            <a:ext cx="2620433" cy="769441"/>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pPr>
              <a:spcBef>
                <a:spcPct val="0"/>
              </a:spcBef>
              <a:buFontTx/>
              <a:buNone/>
            </a:pPr>
            <a:r>
              <a:rPr kumimoji="0" lang="zh-CN" altLang="en-US" sz="1100" dirty="0">
                <a:solidFill>
                  <a:srgbClr val="FF0000"/>
                </a:solidFill>
                <a:latin typeface="微软雅黑" pitchFamily="34" charset="-122"/>
                <a:ea typeface="微软雅黑" pitchFamily="34" charset="-122"/>
              </a:rPr>
              <a:t>先导专项档号：“生物大分子复合体结构与功能的跨尺度研究</a:t>
            </a:r>
            <a:r>
              <a:rPr kumimoji="0" lang="en-US" altLang="zh-CN" sz="1100" dirty="0">
                <a:solidFill>
                  <a:srgbClr val="FF0000"/>
                </a:solidFill>
                <a:latin typeface="微软雅黑" pitchFamily="34" charset="-122"/>
                <a:ea typeface="微软雅黑" pitchFamily="34" charset="-122"/>
              </a:rPr>
              <a:t>”</a:t>
            </a:r>
            <a:r>
              <a:rPr kumimoji="0" lang="zh-CN" altLang="en-US" sz="1100" dirty="0">
                <a:solidFill>
                  <a:srgbClr val="FF0000"/>
                </a:solidFill>
                <a:latin typeface="微软雅黑" pitchFamily="34" charset="-122"/>
                <a:ea typeface="微软雅黑" pitchFamily="34" charset="-122"/>
              </a:rPr>
              <a:t>先导专项档号编制规则编制的档号。</a:t>
            </a:r>
            <a:r>
              <a:rPr kumimoji="0" lang="zh-CN" altLang="zh-CN" sz="1100" dirty="0">
                <a:solidFill>
                  <a:srgbClr val="FF0000"/>
                </a:solidFill>
                <a:latin typeface="微软雅黑" pitchFamily="34" charset="-122"/>
                <a:ea typeface="微软雅黑" pitchFamily="34" charset="-122"/>
              </a:rPr>
              <a:t>档案门类代码</a:t>
            </a:r>
            <a:r>
              <a:rPr kumimoji="0" lang="en-US" altLang="zh-CN" sz="1100" dirty="0">
                <a:solidFill>
                  <a:srgbClr val="FF0000"/>
                </a:solidFill>
                <a:latin typeface="微软雅黑" pitchFamily="34" charset="-122"/>
                <a:ea typeface="微软雅黑" pitchFamily="34" charset="-122"/>
              </a:rPr>
              <a:t>-</a:t>
            </a:r>
            <a:r>
              <a:rPr kumimoji="0" lang="zh-CN" altLang="zh-CN" sz="1100" dirty="0">
                <a:solidFill>
                  <a:srgbClr val="FF0000"/>
                </a:solidFill>
                <a:latin typeface="微软雅黑" pitchFamily="34" charset="-122"/>
                <a:ea typeface="微软雅黑" pitchFamily="34" charset="-122"/>
              </a:rPr>
              <a:t>先导专项任务编号</a:t>
            </a:r>
            <a:r>
              <a:rPr kumimoji="0" lang="en-US" altLang="zh-CN" sz="1100" dirty="0">
                <a:solidFill>
                  <a:srgbClr val="FF0000"/>
                </a:solidFill>
                <a:latin typeface="微软雅黑" pitchFamily="34" charset="-122"/>
                <a:ea typeface="微软雅黑" pitchFamily="34" charset="-122"/>
              </a:rPr>
              <a:t>[-</a:t>
            </a:r>
            <a:r>
              <a:rPr kumimoji="0" lang="zh-CN" altLang="zh-CN" sz="1100" dirty="0">
                <a:solidFill>
                  <a:srgbClr val="FF0000"/>
                </a:solidFill>
                <a:latin typeface="微软雅黑" pitchFamily="34" charset="-122"/>
                <a:ea typeface="微软雅黑" pitchFamily="34" charset="-122"/>
              </a:rPr>
              <a:t>问题代码</a:t>
            </a:r>
            <a:r>
              <a:rPr kumimoji="0" lang="en-US" altLang="zh-CN" sz="1100" dirty="0">
                <a:solidFill>
                  <a:srgbClr val="FF0000"/>
                </a:solidFill>
                <a:latin typeface="微软雅黑" pitchFamily="34" charset="-122"/>
                <a:ea typeface="微软雅黑" pitchFamily="34" charset="-122"/>
              </a:rPr>
              <a:t>]-</a:t>
            </a:r>
            <a:r>
              <a:rPr kumimoji="0" lang="zh-CN" altLang="zh-CN" sz="1100" dirty="0">
                <a:solidFill>
                  <a:srgbClr val="FF0000"/>
                </a:solidFill>
                <a:latin typeface="微软雅黑" pitchFamily="34" charset="-122"/>
                <a:ea typeface="微软雅黑" pitchFamily="34" charset="-122"/>
              </a:rPr>
              <a:t>案卷号</a:t>
            </a:r>
            <a:r>
              <a:rPr kumimoji="0" lang="zh-CN" altLang="en-US" sz="1100" dirty="0">
                <a:solidFill>
                  <a:srgbClr val="FF0000"/>
                </a:solidFill>
                <a:latin typeface="微软雅黑" pitchFamily="34" charset="-122"/>
                <a:ea typeface="微软雅黑" pitchFamily="34" charset="-122"/>
              </a:rPr>
              <a:t>。</a:t>
            </a:r>
          </a:p>
        </p:txBody>
      </p:sp>
      <p:cxnSp>
        <p:nvCxnSpPr>
          <p:cNvPr id="32" name="肘形连接符 31">
            <a:extLst>
              <a:ext uri="{FF2B5EF4-FFF2-40B4-BE49-F238E27FC236}">
                <a16:creationId xmlns:a16="http://schemas.microsoft.com/office/drawing/2014/main" xmlns="" id="{1CA5BBFC-F918-40FC-980C-83E222BF1E6D}"/>
              </a:ext>
            </a:extLst>
          </p:cNvPr>
          <p:cNvCxnSpPr/>
          <p:nvPr/>
        </p:nvCxnSpPr>
        <p:spPr>
          <a:xfrm rot="5400000" flipH="1" flipV="1">
            <a:off x="1403317" y="5256421"/>
            <a:ext cx="826654" cy="789813"/>
          </a:xfrm>
          <a:prstGeom prst="bentConnector3">
            <a:avLst>
              <a:gd name="adj1" fmla="val 55485"/>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1995" name="文本框 18"/>
          <p:cNvSpPr txBox="1">
            <a:spLocks noChangeArrowheads="1"/>
          </p:cNvSpPr>
          <p:nvPr/>
        </p:nvSpPr>
        <p:spPr bwMode="auto">
          <a:xfrm>
            <a:off x="3426166" y="6227954"/>
            <a:ext cx="2036233" cy="600164"/>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立档单位档号：各承担单位科研档案档号，由各任务承担单位的科研档案管理人员填写。</a:t>
            </a:r>
          </a:p>
        </p:txBody>
      </p:sp>
      <p:cxnSp>
        <p:nvCxnSpPr>
          <p:cNvPr id="36" name="肘形连接符 35">
            <a:extLst>
              <a:ext uri="{FF2B5EF4-FFF2-40B4-BE49-F238E27FC236}">
                <a16:creationId xmlns:a16="http://schemas.microsoft.com/office/drawing/2014/main" xmlns="" id="{DB8C3C87-37BB-4830-A06B-1665698A51DE}"/>
              </a:ext>
            </a:extLst>
          </p:cNvPr>
          <p:cNvCxnSpPr/>
          <p:nvPr/>
        </p:nvCxnSpPr>
        <p:spPr>
          <a:xfrm rot="16200000" flipV="1">
            <a:off x="2914041" y="5199342"/>
            <a:ext cx="1103724" cy="999415"/>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1997" name="文本框 18"/>
          <p:cNvSpPr txBox="1">
            <a:spLocks noChangeArrowheads="1"/>
          </p:cNvSpPr>
          <p:nvPr/>
        </p:nvSpPr>
        <p:spPr bwMode="auto">
          <a:xfrm>
            <a:off x="2061512" y="1645589"/>
            <a:ext cx="2789767" cy="600164"/>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任务名称：</a:t>
            </a:r>
            <a:r>
              <a:rPr kumimoji="0" lang="zh-CN" altLang="zh-CN" sz="1100" dirty="0">
                <a:solidFill>
                  <a:srgbClr val="FF0000"/>
                </a:solidFill>
                <a:latin typeface="微软雅黑" pitchFamily="34" charset="-122"/>
                <a:ea typeface="微软雅黑" pitchFamily="34" charset="-122"/>
              </a:rPr>
              <a:t>各级任务实施单位所承担任务的全称或规范简称</a:t>
            </a:r>
            <a:r>
              <a:rPr kumimoji="0" lang="zh-CN" altLang="en-US" sz="1100" dirty="0">
                <a:solidFill>
                  <a:srgbClr val="FF0000"/>
                </a:solidFill>
                <a:latin typeface="微软雅黑" pitchFamily="34" charset="-122"/>
                <a:ea typeface="微软雅黑" pitchFamily="34" charset="-122"/>
              </a:rPr>
              <a:t>，即本子课题</a:t>
            </a:r>
            <a:r>
              <a:rPr kumimoji="0" lang="en-US" altLang="zh-CN" sz="1100" dirty="0">
                <a:solidFill>
                  <a:srgbClr val="FF0000"/>
                </a:solidFill>
                <a:latin typeface="微软雅黑" pitchFamily="34" charset="-122"/>
                <a:ea typeface="微软雅黑" pitchFamily="34" charset="-122"/>
              </a:rPr>
              <a:t>/</a:t>
            </a:r>
            <a:r>
              <a:rPr kumimoji="0" lang="zh-CN" altLang="en-US" sz="1100" dirty="0">
                <a:solidFill>
                  <a:srgbClr val="FF0000"/>
                </a:solidFill>
                <a:latin typeface="微软雅黑" pitchFamily="34" charset="-122"/>
                <a:ea typeface="微软雅黑" pitchFamily="34" charset="-122"/>
              </a:rPr>
              <a:t>课题</a:t>
            </a:r>
            <a:r>
              <a:rPr kumimoji="0" lang="en-US" altLang="zh-CN" sz="1100" dirty="0">
                <a:solidFill>
                  <a:srgbClr val="FF0000"/>
                </a:solidFill>
                <a:latin typeface="微软雅黑" pitchFamily="34" charset="-122"/>
                <a:ea typeface="微软雅黑" pitchFamily="34" charset="-122"/>
              </a:rPr>
              <a:t>/</a:t>
            </a:r>
            <a:r>
              <a:rPr kumimoji="0" lang="zh-CN" altLang="en-US" sz="1100" dirty="0">
                <a:solidFill>
                  <a:srgbClr val="FF0000"/>
                </a:solidFill>
                <a:latin typeface="微软雅黑" pitchFamily="34" charset="-122"/>
                <a:ea typeface="微软雅黑" pitchFamily="34" charset="-122"/>
              </a:rPr>
              <a:t>项目名称。</a:t>
            </a:r>
          </a:p>
        </p:txBody>
      </p:sp>
      <p:cxnSp>
        <p:nvCxnSpPr>
          <p:cNvPr id="42" name="直接箭头连接符 41">
            <a:extLst>
              <a:ext uri="{FF2B5EF4-FFF2-40B4-BE49-F238E27FC236}">
                <a16:creationId xmlns:a16="http://schemas.microsoft.com/office/drawing/2014/main" xmlns="" id="{CD270773-57E9-4E3B-82A4-88B80E354089}"/>
              </a:ext>
            </a:extLst>
          </p:cNvPr>
          <p:cNvCxnSpPr/>
          <p:nvPr/>
        </p:nvCxnSpPr>
        <p:spPr bwMode="auto">
          <a:xfrm>
            <a:off x="5312169" y="2144757"/>
            <a:ext cx="0" cy="32385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直接箭头连接符 42">
            <a:extLst>
              <a:ext uri="{FF2B5EF4-FFF2-40B4-BE49-F238E27FC236}">
                <a16:creationId xmlns:a16="http://schemas.microsoft.com/office/drawing/2014/main" xmlns="" id="{530CD38E-EAB3-4007-807F-EA2B536CC312}"/>
              </a:ext>
            </a:extLst>
          </p:cNvPr>
          <p:cNvCxnSpPr/>
          <p:nvPr/>
        </p:nvCxnSpPr>
        <p:spPr bwMode="auto">
          <a:xfrm>
            <a:off x="9173632" y="2140160"/>
            <a:ext cx="0" cy="28813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2000" name="文本框 22"/>
          <p:cNvSpPr txBox="1">
            <a:spLocks noChangeArrowheads="1"/>
          </p:cNvSpPr>
          <p:nvPr/>
        </p:nvSpPr>
        <p:spPr bwMode="auto">
          <a:xfrm>
            <a:off x="5517249" y="6080000"/>
            <a:ext cx="1708149" cy="769441"/>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总件数：案卷内全部文件的件数之和，“载体形式”为“纸质和电子”的仅算</a:t>
            </a:r>
            <a:r>
              <a:rPr kumimoji="0" lang="en-US" altLang="zh-CN" sz="1100" dirty="0">
                <a:solidFill>
                  <a:srgbClr val="FF0000"/>
                </a:solidFill>
                <a:latin typeface="微软雅黑" pitchFamily="34" charset="-122"/>
                <a:ea typeface="微软雅黑" pitchFamily="34" charset="-122"/>
              </a:rPr>
              <a:t>1</a:t>
            </a:r>
            <a:r>
              <a:rPr kumimoji="0" lang="zh-CN" altLang="en-US" sz="1100" dirty="0">
                <a:solidFill>
                  <a:srgbClr val="FF0000"/>
                </a:solidFill>
                <a:latin typeface="微软雅黑" pitchFamily="34" charset="-122"/>
                <a:ea typeface="微软雅黑" pitchFamily="34" charset="-122"/>
              </a:rPr>
              <a:t>件。</a:t>
            </a:r>
          </a:p>
        </p:txBody>
      </p:sp>
      <p:cxnSp>
        <p:nvCxnSpPr>
          <p:cNvPr id="45" name="肘形连接符 44">
            <a:extLst>
              <a:ext uri="{FF2B5EF4-FFF2-40B4-BE49-F238E27FC236}">
                <a16:creationId xmlns:a16="http://schemas.microsoft.com/office/drawing/2014/main" xmlns="" id="{300219BD-D4DA-4DC5-AEEA-8569F72DE1F6}"/>
              </a:ext>
            </a:extLst>
          </p:cNvPr>
          <p:cNvCxnSpPr/>
          <p:nvPr/>
        </p:nvCxnSpPr>
        <p:spPr>
          <a:xfrm rot="5400000" flipH="1" flipV="1">
            <a:off x="5787479" y="5285915"/>
            <a:ext cx="923554" cy="664616"/>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2002" name="文本框 22"/>
          <p:cNvSpPr txBox="1">
            <a:spLocks noChangeArrowheads="1"/>
          </p:cNvSpPr>
          <p:nvPr/>
        </p:nvSpPr>
        <p:spPr bwMode="auto">
          <a:xfrm>
            <a:off x="7318552" y="6206534"/>
            <a:ext cx="1116363" cy="600164"/>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pPr>
              <a:buFont typeface="Arial" charset="0"/>
              <a:buNone/>
            </a:pPr>
            <a:r>
              <a:rPr kumimoji="0" lang="zh-CN" altLang="en-US" sz="1100" dirty="0">
                <a:solidFill>
                  <a:srgbClr val="FF0000"/>
                </a:solidFill>
                <a:latin typeface="微软雅黑" pitchFamily="34" charset="-122"/>
                <a:ea typeface="微软雅黑" pitchFamily="34" charset="-122"/>
              </a:rPr>
              <a:t>总页数：案卷内全部文件的页数之和。</a:t>
            </a:r>
          </a:p>
        </p:txBody>
      </p:sp>
      <p:cxnSp>
        <p:nvCxnSpPr>
          <p:cNvPr id="49" name="肘形连接符 48">
            <a:extLst>
              <a:ext uri="{FF2B5EF4-FFF2-40B4-BE49-F238E27FC236}">
                <a16:creationId xmlns:a16="http://schemas.microsoft.com/office/drawing/2014/main" xmlns="" id="{B5C61CBF-FC5C-487A-B323-7219F1D9BACF}"/>
              </a:ext>
            </a:extLst>
          </p:cNvPr>
          <p:cNvCxnSpPr/>
          <p:nvPr/>
        </p:nvCxnSpPr>
        <p:spPr>
          <a:xfrm rot="16200000" flipV="1">
            <a:off x="6941148" y="5401750"/>
            <a:ext cx="990834" cy="538728"/>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肘形连接符 51">
            <a:extLst>
              <a:ext uri="{FF2B5EF4-FFF2-40B4-BE49-F238E27FC236}">
                <a16:creationId xmlns:a16="http://schemas.microsoft.com/office/drawing/2014/main" xmlns="" id="{08CEC48A-767A-4E30-87E6-7CB42AB9682B}"/>
              </a:ext>
            </a:extLst>
          </p:cNvPr>
          <p:cNvCxnSpPr/>
          <p:nvPr/>
        </p:nvCxnSpPr>
        <p:spPr>
          <a:xfrm rot="16200000" flipV="1">
            <a:off x="7992389" y="5291183"/>
            <a:ext cx="885052" cy="654081"/>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2005" name="文本框 22"/>
          <p:cNvSpPr txBox="1">
            <a:spLocks noChangeArrowheads="1"/>
          </p:cNvSpPr>
          <p:nvPr/>
        </p:nvSpPr>
        <p:spPr bwMode="auto">
          <a:xfrm>
            <a:off x="8624760" y="6092711"/>
            <a:ext cx="1035051" cy="769441"/>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起止年月：案卷内全部文件形成的最早和最晚日期。</a:t>
            </a:r>
          </a:p>
        </p:txBody>
      </p:sp>
      <p:cxnSp>
        <p:nvCxnSpPr>
          <p:cNvPr id="58" name="肘形连接符 57">
            <a:extLst>
              <a:ext uri="{FF2B5EF4-FFF2-40B4-BE49-F238E27FC236}">
                <a16:creationId xmlns:a16="http://schemas.microsoft.com/office/drawing/2014/main" xmlns="" id="{897DD433-CA12-4870-9354-658C2F93AD55}"/>
              </a:ext>
            </a:extLst>
          </p:cNvPr>
          <p:cNvCxnSpPr/>
          <p:nvPr/>
        </p:nvCxnSpPr>
        <p:spPr>
          <a:xfrm rot="16200000" flipV="1">
            <a:off x="9768739" y="5152148"/>
            <a:ext cx="924290" cy="894385"/>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22">
            <a:extLst>
              <a:ext uri="{FF2B5EF4-FFF2-40B4-BE49-F238E27FC236}">
                <a16:creationId xmlns:a16="http://schemas.microsoft.com/office/drawing/2014/main" xmlns="" id="{F1D48099-357B-41D1-B4A6-A7A2B8DB8A31}"/>
              </a:ext>
            </a:extLst>
          </p:cNvPr>
          <p:cNvCxnSpPr/>
          <p:nvPr/>
        </p:nvCxnSpPr>
        <p:spPr bwMode="auto">
          <a:xfrm>
            <a:off x="3760741" y="2250350"/>
            <a:ext cx="0" cy="21825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2" name="表格 1"/>
          <p:cNvGraphicFramePr>
            <a:graphicFrameLocks noGrp="1"/>
          </p:cNvGraphicFramePr>
          <p:nvPr>
            <p:extLst>
              <p:ext uri="{D42A27DB-BD31-4B8C-83A1-F6EECF244321}">
                <p14:modId xmlns:p14="http://schemas.microsoft.com/office/powerpoint/2010/main" val="3549739089"/>
              </p:ext>
            </p:extLst>
          </p:nvPr>
        </p:nvGraphicFramePr>
        <p:xfrm>
          <a:off x="1488174" y="2456034"/>
          <a:ext cx="9766299" cy="2691154"/>
        </p:xfrm>
        <a:graphic>
          <a:graphicData uri="http://schemas.openxmlformats.org/drawingml/2006/table">
            <a:tbl>
              <a:tblPr>
                <a:tableStyleId>{5C22544A-7EE6-4342-B048-85BDC9FD1C3A}</a:tableStyleId>
              </a:tblPr>
              <a:tblGrid>
                <a:gridCol w="304721">
                  <a:extLst>
                    <a:ext uri="{9D8B030D-6E8A-4147-A177-3AD203B41FA5}">
                      <a16:colId xmlns:a16="http://schemas.microsoft.com/office/drawing/2014/main" xmlns="" val="20000"/>
                    </a:ext>
                  </a:extLst>
                </a:gridCol>
                <a:gridCol w="765611">
                  <a:extLst>
                    <a:ext uri="{9D8B030D-6E8A-4147-A177-3AD203B41FA5}">
                      <a16:colId xmlns:a16="http://schemas.microsoft.com/office/drawing/2014/main" xmlns="" val="20001"/>
                    </a:ext>
                  </a:extLst>
                </a:gridCol>
                <a:gridCol w="725616">
                  <a:extLst>
                    <a:ext uri="{9D8B030D-6E8A-4147-A177-3AD203B41FA5}">
                      <a16:colId xmlns:a16="http://schemas.microsoft.com/office/drawing/2014/main" xmlns="" val="20002"/>
                    </a:ext>
                  </a:extLst>
                </a:gridCol>
                <a:gridCol w="966854">
                  <a:extLst>
                    <a:ext uri="{9D8B030D-6E8A-4147-A177-3AD203B41FA5}">
                      <a16:colId xmlns:a16="http://schemas.microsoft.com/office/drawing/2014/main" xmlns="" val="20003"/>
                    </a:ext>
                  </a:extLst>
                </a:gridCol>
                <a:gridCol w="1994016">
                  <a:extLst>
                    <a:ext uri="{9D8B030D-6E8A-4147-A177-3AD203B41FA5}">
                      <a16:colId xmlns:a16="http://schemas.microsoft.com/office/drawing/2014/main" xmlns="" val="20004"/>
                    </a:ext>
                  </a:extLst>
                </a:gridCol>
                <a:gridCol w="606267">
                  <a:extLst>
                    <a:ext uri="{9D8B030D-6E8A-4147-A177-3AD203B41FA5}">
                      <a16:colId xmlns:a16="http://schemas.microsoft.com/office/drawing/2014/main" xmlns="" val="20005"/>
                    </a:ext>
                  </a:extLst>
                </a:gridCol>
                <a:gridCol w="612222">
                  <a:extLst>
                    <a:ext uri="{9D8B030D-6E8A-4147-A177-3AD203B41FA5}">
                      <a16:colId xmlns:a16="http://schemas.microsoft.com/office/drawing/2014/main" xmlns="" val="20006"/>
                    </a:ext>
                  </a:extLst>
                </a:gridCol>
                <a:gridCol w="815546">
                  <a:extLst>
                    <a:ext uri="{9D8B030D-6E8A-4147-A177-3AD203B41FA5}">
                      <a16:colId xmlns:a16="http://schemas.microsoft.com/office/drawing/2014/main" xmlns="" val="20007"/>
                    </a:ext>
                  </a:extLst>
                </a:gridCol>
                <a:gridCol w="691978">
                  <a:extLst>
                    <a:ext uri="{9D8B030D-6E8A-4147-A177-3AD203B41FA5}">
                      <a16:colId xmlns:a16="http://schemas.microsoft.com/office/drawing/2014/main" xmlns="" val="20008"/>
                    </a:ext>
                  </a:extLst>
                </a:gridCol>
                <a:gridCol w="565605">
                  <a:extLst>
                    <a:ext uri="{9D8B030D-6E8A-4147-A177-3AD203B41FA5}">
                      <a16:colId xmlns:a16="http://schemas.microsoft.com/office/drawing/2014/main" xmlns="" val="20009"/>
                    </a:ext>
                  </a:extLst>
                </a:gridCol>
                <a:gridCol w="519930">
                  <a:extLst>
                    <a:ext uri="{9D8B030D-6E8A-4147-A177-3AD203B41FA5}">
                      <a16:colId xmlns:a16="http://schemas.microsoft.com/office/drawing/2014/main" xmlns="" val="20010"/>
                    </a:ext>
                  </a:extLst>
                </a:gridCol>
                <a:gridCol w="606267">
                  <a:extLst>
                    <a:ext uri="{9D8B030D-6E8A-4147-A177-3AD203B41FA5}">
                      <a16:colId xmlns:a16="http://schemas.microsoft.com/office/drawing/2014/main" xmlns="" val="20011"/>
                    </a:ext>
                  </a:extLst>
                </a:gridCol>
                <a:gridCol w="591666">
                  <a:extLst>
                    <a:ext uri="{9D8B030D-6E8A-4147-A177-3AD203B41FA5}">
                      <a16:colId xmlns:a16="http://schemas.microsoft.com/office/drawing/2014/main" xmlns="" val="20012"/>
                    </a:ext>
                  </a:extLst>
                </a:gridCol>
              </a:tblGrid>
              <a:tr h="472464">
                <a:tc>
                  <a:txBody>
                    <a:bodyPr/>
                    <a:lstStyle/>
                    <a:p>
                      <a:pPr algn="ctr">
                        <a:spcAft>
                          <a:spcPts val="0"/>
                        </a:spcAft>
                      </a:pPr>
                      <a:r>
                        <a:rPr lang="zh-CN" sz="1200" kern="0" dirty="0">
                          <a:effectLst/>
                        </a:rPr>
                        <a:t>序号</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zh-CN" sz="1200" kern="0">
                          <a:effectLst/>
                        </a:rPr>
                        <a:t>先导专项档号</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zh-CN" sz="1200" kern="0">
                          <a:effectLst/>
                        </a:rPr>
                        <a:t>立档单位档号</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zh-CN" sz="1200" kern="0">
                          <a:effectLst/>
                        </a:rPr>
                        <a:t>任务名称</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zh-CN" sz="1200" kern="0" dirty="0">
                          <a:effectLst/>
                        </a:rPr>
                        <a:t>案卷题名</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zh-CN" sz="1200" kern="0">
                          <a:effectLst/>
                        </a:rPr>
                        <a:t>总件数</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zh-CN" sz="1200" kern="0">
                          <a:effectLst/>
                        </a:rPr>
                        <a:t>总页数</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zh-CN" sz="1200" kern="0" dirty="0">
                          <a:effectLst/>
                        </a:rPr>
                        <a:t>起始</a:t>
                      </a:r>
                      <a:endParaRPr lang="zh-CN" sz="1050" kern="100" dirty="0">
                        <a:effectLst/>
                      </a:endParaRPr>
                    </a:p>
                    <a:p>
                      <a:pPr algn="ctr">
                        <a:spcAft>
                          <a:spcPts val="0"/>
                        </a:spcAft>
                      </a:pPr>
                      <a:r>
                        <a:rPr lang="zh-CN" sz="1200" kern="0" dirty="0">
                          <a:effectLst/>
                        </a:rPr>
                        <a:t>日期</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zh-CN" sz="1200" kern="0" dirty="0">
                          <a:effectLst/>
                        </a:rPr>
                        <a:t>终止</a:t>
                      </a:r>
                      <a:endParaRPr lang="zh-CN" sz="1050" kern="100" dirty="0">
                        <a:effectLst/>
                      </a:endParaRPr>
                    </a:p>
                    <a:p>
                      <a:pPr algn="ctr">
                        <a:spcAft>
                          <a:spcPts val="0"/>
                        </a:spcAft>
                      </a:pPr>
                      <a:r>
                        <a:rPr lang="zh-CN" sz="1200" kern="0" dirty="0">
                          <a:effectLst/>
                        </a:rPr>
                        <a:t>日期</a:t>
                      </a:r>
                      <a:endParaRPr lang="zh-CN" sz="1050" kern="100" dirty="0">
                        <a:effectLst/>
                        <a:latin typeface="等线"/>
                        <a:ea typeface="等线"/>
                        <a:cs typeface="Times New Roman"/>
                      </a:endParaRPr>
                    </a:p>
                  </a:txBody>
                  <a:tcPr marL="68580" marR="68580" marT="0" marB="0"/>
                </a:tc>
                <a:tc>
                  <a:txBody>
                    <a:bodyPr/>
                    <a:lstStyle/>
                    <a:p>
                      <a:pPr algn="ctr">
                        <a:spcAft>
                          <a:spcPts val="0"/>
                        </a:spcAft>
                      </a:pPr>
                      <a:r>
                        <a:rPr lang="zh-CN" sz="1200" kern="0">
                          <a:effectLst/>
                        </a:rPr>
                        <a:t>保管</a:t>
                      </a:r>
                      <a:endParaRPr lang="zh-CN" sz="1050" kern="100">
                        <a:effectLst/>
                      </a:endParaRPr>
                    </a:p>
                    <a:p>
                      <a:pPr algn="ctr">
                        <a:spcAft>
                          <a:spcPts val="0"/>
                        </a:spcAft>
                      </a:pPr>
                      <a:r>
                        <a:rPr lang="zh-CN" sz="1200" kern="0">
                          <a:effectLst/>
                        </a:rPr>
                        <a:t>期限</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zh-CN" sz="1200" kern="0" dirty="0">
                          <a:effectLst/>
                        </a:rPr>
                        <a:t>密级</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zh-CN" sz="1200" kern="0">
                          <a:effectLst/>
                        </a:rPr>
                        <a:t>保密</a:t>
                      </a:r>
                      <a:endParaRPr lang="zh-CN" sz="1050" kern="100">
                        <a:effectLst/>
                      </a:endParaRPr>
                    </a:p>
                    <a:p>
                      <a:pPr algn="ctr">
                        <a:spcAft>
                          <a:spcPts val="0"/>
                        </a:spcAft>
                      </a:pPr>
                      <a:r>
                        <a:rPr lang="zh-CN" sz="1200" kern="0">
                          <a:effectLst/>
                        </a:rPr>
                        <a:t>期限</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zh-CN" sz="1200" kern="0">
                          <a:effectLst/>
                        </a:rPr>
                        <a:t>备注</a:t>
                      </a:r>
                      <a:endParaRPr lang="zh-CN" sz="1050" kern="100">
                        <a:effectLst/>
                        <a:latin typeface="等线"/>
                        <a:ea typeface="等线"/>
                        <a:cs typeface="Times New Roman"/>
                      </a:endParaRPr>
                    </a:p>
                  </a:txBody>
                  <a:tcPr marL="68580" marR="68580" marT="0" marB="0" anchor="ctr"/>
                </a:tc>
                <a:extLst>
                  <a:ext uri="{0D108BD9-81ED-4DB2-BD59-A6C34878D82A}">
                    <a16:rowId xmlns:a16="http://schemas.microsoft.com/office/drawing/2014/main" xmlns="" val="10000"/>
                  </a:ext>
                </a:extLst>
              </a:tr>
              <a:tr h="763270">
                <a:tc>
                  <a:txBody>
                    <a:bodyPr/>
                    <a:lstStyle/>
                    <a:p>
                      <a:pPr algn="just">
                        <a:spcAft>
                          <a:spcPts val="0"/>
                        </a:spcAft>
                      </a:pPr>
                      <a:r>
                        <a:rPr lang="en-US" sz="1000" kern="0" dirty="0">
                          <a:effectLst/>
                        </a:rPr>
                        <a:t> </a:t>
                      </a:r>
                      <a:endParaRPr lang="zh-CN" sz="1050" kern="100" dirty="0">
                        <a:effectLst/>
                      </a:endParaRPr>
                    </a:p>
                    <a:p>
                      <a:pPr algn="just">
                        <a:spcAft>
                          <a:spcPts val="0"/>
                        </a:spcAft>
                      </a:pPr>
                      <a:r>
                        <a:rPr lang="en-US" sz="1000" kern="0" dirty="0">
                          <a:effectLst/>
                        </a:rPr>
                        <a:t>0001</a:t>
                      </a:r>
                      <a:endParaRPr lang="zh-CN" sz="1050" kern="100" dirty="0">
                        <a:effectLst/>
                        <a:latin typeface="等线"/>
                        <a:ea typeface="等线"/>
                        <a:cs typeface="Times New Roman"/>
                      </a:endParaRPr>
                    </a:p>
                  </a:txBody>
                  <a:tcPr marL="68580" marR="68580" marT="0" marB="0"/>
                </a:tc>
                <a:tc>
                  <a:txBody>
                    <a:bodyPr/>
                    <a:lstStyle/>
                    <a:p>
                      <a:pPr algn="just">
                        <a:spcAft>
                          <a:spcPts val="0"/>
                        </a:spcAft>
                      </a:pPr>
                      <a:r>
                        <a:rPr lang="en-US" sz="1000" kern="0">
                          <a:effectLst/>
                        </a:rPr>
                        <a:t>KY-XDB37010101-0001</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dirty="0">
                          <a:effectLst/>
                        </a:rPr>
                        <a:t> </a:t>
                      </a:r>
                      <a:endParaRPr lang="zh-CN" sz="1050" kern="100" dirty="0">
                        <a:effectLst/>
                      </a:endParaRPr>
                    </a:p>
                    <a:p>
                      <a:pPr algn="just">
                        <a:spcAft>
                          <a:spcPts val="0"/>
                        </a:spcAft>
                      </a:pPr>
                      <a:r>
                        <a:rPr lang="en-US" sz="1000" kern="0" dirty="0">
                          <a:effectLst/>
                        </a:rPr>
                        <a:t>XXXXX</a:t>
                      </a:r>
                      <a:endParaRPr lang="zh-CN" sz="1050" kern="100" dirty="0">
                        <a:effectLst/>
                        <a:latin typeface="等线"/>
                        <a:ea typeface="等线"/>
                        <a:cs typeface="Times New Roman"/>
                      </a:endParaRPr>
                    </a:p>
                  </a:txBody>
                  <a:tcPr marL="68580" marR="68580" marT="0" marB="0"/>
                </a:tc>
                <a:tc>
                  <a:txBody>
                    <a:bodyPr/>
                    <a:lstStyle/>
                    <a:p>
                      <a:pPr algn="just">
                        <a:spcAft>
                          <a:spcPts val="0"/>
                        </a:spcAft>
                      </a:pPr>
                      <a:r>
                        <a:rPr lang="zh-CN" sz="1000" kern="0">
                          <a:effectLst/>
                        </a:rPr>
                        <a:t>归档说明书、子课题重点任务申请书、任务书、年度工作计划书、年度工作预算书、年度工作报告等</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endParaRPr>
                    </a:p>
                    <a:p>
                      <a:pPr algn="just">
                        <a:spcAft>
                          <a:spcPts val="0"/>
                        </a:spcAft>
                      </a:pPr>
                      <a:r>
                        <a:rPr lang="en-US" sz="1000" kern="0">
                          <a:effectLst/>
                        </a:rPr>
                        <a:t>10</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endParaRPr>
                    </a:p>
                    <a:p>
                      <a:pPr algn="just">
                        <a:spcAft>
                          <a:spcPts val="0"/>
                        </a:spcAft>
                      </a:pPr>
                      <a:r>
                        <a:rPr lang="en-US" sz="1000" kern="0">
                          <a:effectLst/>
                        </a:rPr>
                        <a:t>35</a:t>
                      </a:r>
                      <a:endParaRPr lang="zh-CN" sz="1050" kern="100">
                        <a:effectLst/>
                        <a:latin typeface="等线"/>
                        <a:ea typeface="等线"/>
                        <a:cs typeface="Times New Roman"/>
                      </a:endParaRPr>
                    </a:p>
                  </a:txBody>
                  <a:tcPr marL="68580" marR="68580" marT="0" marB="0"/>
                </a:tc>
                <a:tc>
                  <a:txBody>
                    <a:bodyPr/>
                    <a:lstStyle/>
                    <a:p>
                      <a:pPr indent="127000" algn="just">
                        <a:spcAft>
                          <a:spcPts val="0"/>
                        </a:spcAft>
                      </a:pPr>
                      <a:r>
                        <a:rPr lang="en-US" sz="1000" kern="0" dirty="0">
                          <a:effectLst/>
                        </a:rPr>
                        <a:t> </a:t>
                      </a:r>
                      <a:endParaRPr lang="zh-CN" sz="1050" kern="100" dirty="0">
                        <a:effectLst/>
                      </a:endParaRPr>
                    </a:p>
                    <a:p>
                      <a:pPr indent="127000" algn="just">
                        <a:spcAft>
                          <a:spcPts val="0"/>
                        </a:spcAft>
                      </a:pPr>
                      <a:r>
                        <a:rPr lang="en-US" sz="1000" kern="0" dirty="0">
                          <a:effectLst/>
                        </a:rPr>
                        <a:t>20190101</a:t>
                      </a:r>
                      <a:endParaRPr lang="zh-CN" sz="1050" kern="100" dirty="0">
                        <a:effectLst/>
                        <a:latin typeface="等线"/>
                        <a:ea typeface="等线"/>
                        <a:cs typeface="Times New Roman"/>
                      </a:endParaRPr>
                    </a:p>
                  </a:txBody>
                  <a:tcPr marL="68580" marR="68580" marT="0" marB="0"/>
                </a:tc>
                <a:tc>
                  <a:txBody>
                    <a:bodyPr/>
                    <a:lstStyle/>
                    <a:p>
                      <a:pPr algn="just">
                        <a:spcAft>
                          <a:spcPts val="0"/>
                        </a:spcAft>
                      </a:pPr>
                      <a:r>
                        <a:rPr lang="en-US" sz="1000" kern="0" dirty="0">
                          <a:effectLst/>
                        </a:rPr>
                        <a:t> </a:t>
                      </a:r>
                      <a:endParaRPr lang="zh-CN" sz="1050" kern="100" dirty="0">
                        <a:effectLst/>
                      </a:endParaRPr>
                    </a:p>
                    <a:p>
                      <a:pPr algn="just">
                        <a:spcAft>
                          <a:spcPts val="0"/>
                        </a:spcAft>
                      </a:pPr>
                      <a:r>
                        <a:rPr lang="en-US" sz="1000" kern="0" dirty="0">
                          <a:effectLst/>
                        </a:rPr>
                        <a:t>20221231</a:t>
                      </a:r>
                      <a:endParaRPr lang="zh-CN" sz="1050" kern="100" dirty="0">
                        <a:effectLst/>
                        <a:latin typeface="等线"/>
                        <a:ea typeface="等线"/>
                        <a:cs typeface="Times New Roman"/>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extLst>
                  <a:ext uri="{0D108BD9-81ED-4DB2-BD59-A6C34878D82A}">
                    <a16:rowId xmlns:a16="http://schemas.microsoft.com/office/drawing/2014/main" xmlns="" val="10001"/>
                  </a:ext>
                </a:extLst>
              </a:tr>
              <a:tr h="485140">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indent="127000"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extLst>
                  <a:ext uri="{0D108BD9-81ED-4DB2-BD59-A6C34878D82A}">
                    <a16:rowId xmlns:a16="http://schemas.microsoft.com/office/drawing/2014/main" xmlns="" val="10002"/>
                  </a:ext>
                </a:extLst>
              </a:tr>
              <a:tr h="485140">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indent="127000"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extLst>
                  <a:ext uri="{0D108BD9-81ED-4DB2-BD59-A6C34878D82A}">
                    <a16:rowId xmlns:a16="http://schemas.microsoft.com/office/drawing/2014/main" xmlns="" val="10003"/>
                  </a:ext>
                </a:extLst>
              </a:tr>
              <a:tr h="485140">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tc>
                <a:tc>
                  <a:txBody>
                    <a:bodyPr/>
                    <a:lstStyle/>
                    <a:p>
                      <a:pPr indent="127000" algn="just">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tc>
                <a:tc>
                  <a:txBody>
                    <a:bodyPr/>
                    <a:lstStyle/>
                    <a:p>
                      <a:pPr algn="just">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tc>
                <a:extLst>
                  <a:ext uri="{0D108BD9-81ED-4DB2-BD59-A6C34878D82A}">
                    <a16:rowId xmlns:a16="http://schemas.microsoft.com/office/drawing/2014/main" xmlns="" val="10004"/>
                  </a:ext>
                </a:extLst>
              </a:tr>
            </a:tbl>
          </a:graphicData>
        </a:graphic>
      </p:graphicFrame>
      <p:sp>
        <p:nvSpPr>
          <p:cNvPr id="3" name="TextBox 2"/>
          <p:cNvSpPr txBox="1"/>
          <p:nvPr/>
        </p:nvSpPr>
        <p:spPr>
          <a:xfrm>
            <a:off x="4444283" y="1244403"/>
            <a:ext cx="1927041" cy="369332"/>
          </a:xfrm>
          <a:prstGeom prst="rect">
            <a:avLst/>
          </a:prstGeom>
          <a:noFill/>
        </p:spPr>
        <p:txBody>
          <a:bodyPr wrap="square" rtlCol="0">
            <a:spAutoFit/>
          </a:bodyPr>
          <a:lstStyle/>
          <a:p>
            <a:pPr algn="ctr"/>
            <a:r>
              <a:rPr lang="zh-CN" altLang="zh-CN" kern="100" spc="-50" dirty="0">
                <a:latin typeface="Calibri" panose="020F0502020204030204" pitchFamily="34" charset="0"/>
                <a:ea typeface="黑体" panose="02010609060101010101" pitchFamily="49" charset="-122"/>
                <a:cs typeface="Times New Roman" panose="02020603050405020304" pitchFamily="18" charset="0"/>
              </a:rPr>
              <a:t>案 卷 目 录</a:t>
            </a:r>
            <a:endParaRPr lang="zh-CN" altLang="en-US" kern="100" spc="-50" dirty="0">
              <a:latin typeface="Calibri" panose="020F0502020204030204" pitchFamily="34" charset="0"/>
              <a:ea typeface="黑体" panose="02010609060101010101" pitchFamily="49" charset="-122"/>
              <a:cs typeface="Times New Roman" panose="02020603050405020304" pitchFamily="18" charset="0"/>
            </a:endParaRPr>
          </a:p>
        </p:txBody>
      </p:sp>
      <p:cxnSp>
        <p:nvCxnSpPr>
          <p:cNvPr id="60" name="肘形连接符 59">
            <a:extLst>
              <a:ext uri="{FF2B5EF4-FFF2-40B4-BE49-F238E27FC236}">
                <a16:creationId xmlns:a16="http://schemas.microsoft.com/office/drawing/2014/main" xmlns="" id="{08CEC48A-767A-4E30-87E6-7CB42AB9682B}"/>
              </a:ext>
            </a:extLst>
          </p:cNvPr>
          <p:cNvCxnSpPr/>
          <p:nvPr/>
        </p:nvCxnSpPr>
        <p:spPr>
          <a:xfrm rot="16200000" flipV="1">
            <a:off x="8699760" y="5295088"/>
            <a:ext cx="885052" cy="654081"/>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文本框 22"/>
          <p:cNvSpPr txBox="1">
            <a:spLocks noChangeArrowheads="1"/>
          </p:cNvSpPr>
          <p:nvPr/>
        </p:nvSpPr>
        <p:spPr bwMode="auto">
          <a:xfrm>
            <a:off x="324952" y="1582711"/>
            <a:ext cx="1491692" cy="600164"/>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pPr>
              <a:buFont typeface="Arial" charset="0"/>
              <a:buNone/>
            </a:pPr>
            <a:r>
              <a:rPr kumimoji="0" lang="zh-CN" altLang="en-US" sz="1100" dirty="0">
                <a:solidFill>
                  <a:srgbClr val="FF0000"/>
                </a:solidFill>
                <a:latin typeface="微软雅黑" pitchFamily="34" charset="-122"/>
                <a:ea typeface="微软雅黑" pitchFamily="34" charset="-122"/>
              </a:rPr>
              <a:t>序号：</a:t>
            </a:r>
            <a:r>
              <a:rPr kumimoji="0" lang="zh-CN" altLang="zh-CN" sz="1100" dirty="0">
                <a:solidFill>
                  <a:srgbClr val="FF0000"/>
                </a:solidFill>
                <a:latin typeface="微软雅黑" pitchFamily="34" charset="-122"/>
                <a:ea typeface="微软雅黑" pitchFamily="34" charset="-122"/>
              </a:rPr>
              <a:t>案卷的流水顺序号。以卷为单位，从“</a:t>
            </a:r>
            <a:r>
              <a:rPr kumimoji="0" lang="en-US" altLang="zh-CN" sz="1100" dirty="0">
                <a:solidFill>
                  <a:srgbClr val="FF0000"/>
                </a:solidFill>
                <a:latin typeface="微软雅黑" pitchFamily="34" charset="-122"/>
                <a:ea typeface="微软雅黑" pitchFamily="34" charset="-122"/>
              </a:rPr>
              <a:t>0001</a:t>
            </a:r>
            <a:r>
              <a:rPr kumimoji="0" lang="zh-CN" altLang="zh-CN" sz="1100" dirty="0">
                <a:solidFill>
                  <a:srgbClr val="FF0000"/>
                </a:solidFill>
                <a:latin typeface="微软雅黑" pitchFamily="34" charset="-122"/>
                <a:ea typeface="微软雅黑" pitchFamily="34" charset="-122"/>
              </a:rPr>
              <a:t>”依次标注</a:t>
            </a:r>
            <a:r>
              <a:rPr kumimoji="0" lang="zh-CN" altLang="en-US" sz="1100" dirty="0">
                <a:solidFill>
                  <a:srgbClr val="FF0000"/>
                </a:solidFill>
                <a:latin typeface="微软雅黑" pitchFamily="34" charset="-122"/>
                <a:ea typeface="微软雅黑" pitchFamily="34" charset="-122"/>
              </a:rPr>
              <a:t>。</a:t>
            </a:r>
          </a:p>
        </p:txBody>
      </p:sp>
      <p:cxnSp>
        <p:nvCxnSpPr>
          <p:cNvPr id="26" name="直接箭头连接符 25">
            <a:extLst>
              <a:ext uri="{FF2B5EF4-FFF2-40B4-BE49-F238E27FC236}">
                <a16:creationId xmlns:a16="http://schemas.microsoft.com/office/drawing/2014/main" xmlns="" id="{530CD38E-EAB3-4007-807F-EA2B536CC312}"/>
              </a:ext>
            </a:extLst>
          </p:cNvPr>
          <p:cNvCxnSpPr/>
          <p:nvPr/>
        </p:nvCxnSpPr>
        <p:spPr bwMode="auto">
          <a:xfrm>
            <a:off x="1625424" y="2210412"/>
            <a:ext cx="0" cy="28813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133590" y="2229740"/>
            <a:ext cx="10784186" cy="276999"/>
          </a:xfrm>
          <a:prstGeom prst="rect">
            <a:avLst/>
          </a:prstGeom>
          <a:noFill/>
        </p:spPr>
        <p:txBody>
          <a:bodyPr wrap="square" rtlCol="0">
            <a:spAutoFit/>
          </a:bodyPr>
          <a:lstStyle/>
          <a:p>
            <a:pPr algn="ctr"/>
            <a:r>
              <a:rPr lang="en-US" altLang="zh-CN" sz="1200" kern="0" dirty="0">
                <a:solidFill>
                  <a:schemeClr val="dk1"/>
                </a:solidFill>
              </a:rPr>
              <a:t>                                                                                                     </a:t>
            </a:r>
            <a:r>
              <a:rPr lang="zh-CN" altLang="zh-CN" sz="1200" kern="0" dirty="0">
                <a:solidFill>
                  <a:schemeClr val="dk1"/>
                </a:solidFill>
              </a:rPr>
              <a:t>共</a:t>
            </a:r>
            <a:r>
              <a:rPr lang="en-US" altLang="zh-CN" sz="1200" kern="0" dirty="0">
                <a:solidFill>
                  <a:schemeClr val="dk1"/>
                </a:solidFill>
              </a:rPr>
              <a:t>   </a:t>
            </a:r>
            <a:r>
              <a:rPr lang="zh-CN" altLang="zh-CN" sz="1200" kern="0" dirty="0">
                <a:solidFill>
                  <a:schemeClr val="dk1"/>
                </a:solidFill>
              </a:rPr>
              <a:t>页 第</a:t>
            </a:r>
            <a:r>
              <a:rPr lang="en-US" altLang="zh-CN" sz="1200" kern="0" dirty="0">
                <a:solidFill>
                  <a:schemeClr val="dk1"/>
                </a:solidFill>
              </a:rPr>
              <a:t>   </a:t>
            </a:r>
            <a:r>
              <a:rPr lang="zh-CN" altLang="zh-CN" sz="1200" kern="0" dirty="0">
                <a:solidFill>
                  <a:schemeClr val="dk1"/>
                </a:solidFill>
              </a:rPr>
              <a:t>页</a:t>
            </a:r>
            <a:r>
              <a:rPr lang="en-US" altLang="zh-CN" sz="1200" kern="0" dirty="0">
                <a:solidFill>
                  <a:schemeClr val="dk1"/>
                </a:solidFill>
              </a:rPr>
              <a:t> </a:t>
            </a:r>
            <a:endParaRPr lang="zh-CN" altLang="zh-CN" sz="1200" kern="0" dirty="0">
              <a:solidFill>
                <a:schemeClr val="dk1"/>
              </a:solidFill>
            </a:endParaRPr>
          </a:p>
        </p:txBody>
      </p:sp>
    </p:spTree>
    <p:extLst>
      <p:ext uri="{BB962C8B-B14F-4D97-AF65-F5344CB8AC3E}">
        <p14:creationId xmlns:p14="http://schemas.microsoft.com/office/powerpoint/2010/main" val="282865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CA758EF2-4B7F-4E16-A604-CE54FCAD4AE0}"/>
              </a:ext>
            </a:extLst>
          </p:cNvPr>
          <p:cNvSpPr/>
          <p:nvPr/>
        </p:nvSpPr>
        <p:spPr>
          <a:xfrm>
            <a:off x="988107" y="550880"/>
            <a:ext cx="6439583" cy="646331"/>
          </a:xfrm>
          <a:prstGeom prst="rect">
            <a:avLst/>
          </a:prstGeom>
        </p:spPr>
        <p:txBody>
          <a:bodyPr wrap="none">
            <a:spAutoFit/>
          </a:bodyPr>
          <a:lstStyle/>
          <a:p>
            <a:pPr>
              <a:spcBef>
                <a:spcPct val="0"/>
              </a:spcBef>
            </a:pPr>
            <a:r>
              <a:rPr lang="zh-CN" altLang="en-US" sz="3600" b="1" dirty="0">
                <a:solidFill>
                  <a:srgbClr val="000000"/>
                </a:solidFill>
                <a:latin typeface="幼圆" pitchFamily="49" charset="-122"/>
                <a:ea typeface="幼圆" pitchFamily="49" charset="-122"/>
                <a:sym typeface="Arial" panose="020B0604020202020204" pitchFamily="34" charset="0"/>
              </a:rPr>
              <a:t>科研课题文件的整理</a:t>
            </a:r>
            <a:r>
              <a:rPr lang="en-US" altLang="zh-CN" sz="3600" b="1" dirty="0">
                <a:solidFill>
                  <a:srgbClr val="000000"/>
                </a:solidFill>
                <a:latin typeface="幼圆" pitchFamily="49" charset="-122"/>
                <a:ea typeface="幼圆" pitchFamily="49" charset="-122"/>
                <a:sym typeface="Arial" panose="020B0604020202020204" pitchFamily="34" charset="0"/>
              </a:rPr>
              <a:t>-</a:t>
            </a:r>
            <a:r>
              <a:rPr lang="zh-CN" altLang="en-US" sz="3600" b="1" dirty="0">
                <a:solidFill>
                  <a:srgbClr val="000000"/>
                </a:solidFill>
                <a:latin typeface="幼圆" pitchFamily="49" charset="-122"/>
                <a:ea typeface="幼圆" pitchFamily="49" charset="-122"/>
                <a:sym typeface="Arial" panose="020B0604020202020204" pitchFamily="34" charset="0"/>
              </a:rPr>
              <a:t>卷内目录</a:t>
            </a:r>
          </a:p>
        </p:txBody>
      </p:sp>
      <p:sp>
        <p:nvSpPr>
          <p:cNvPr id="13" name="矩形 12">
            <a:extLst>
              <a:ext uri="{FF2B5EF4-FFF2-40B4-BE49-F238E27FC236}">
                <a16:creationId xmlns:a16="http://schemas.microsoft.com/office/drawing/2014/main" xmlns="" id="{631887A4-25F0-428C-9981-A338235826A7}"/>
              </a:ext>
            </a:extLst>
          </p:cNvPr>
          <p:cNvSpPr/>
          <p:nvPr/>
        </p:nvSpPr>
        <p:spPr>
          <a:xfrm>
            <a:off x="986651" y="1495538"/>
            <a:ext cx="3746538" cy="369332"/>
          </a:xfrm>
          <a:prstGeom prst="rect">
            <a:avLst/>
          </a:prstGeom>
        </p:spPr>
        <p:txBody>
          <a:bodyPr wrap="none">
            <a:spAutoFit/>
          </a:bodyPr>
          <a:lstStyle/>
          <a:p>
            <a:r>
              <a:rPr lang="en-US" altLang="zh-CN" dirty="0">
                <a:solidFill>
                  <a:srgbClr val="000000"/>
                </a:solidFill>
                <a:latin typeface="微软雅黑" panose="020B0503020204020204" pitchFamily="34" charset="-122"/>
                <a:ea typeface="微软雅黑" panose="020B0503020204020204" pitchFamily="34" charset="-122"/>
                <a:sym typeface="Times New Roman" panose="02020603050405020304" pitchFamily="18" charset="0"/>
              </a:rPr>
              <a:t>KY-XDB37010101-0001</a:t>
            </a:r>
            <a:r>
              <a:rPr lang="zh-CN" altLang="en-US" dirty="0">
                <a:solidFill>
                  <a:srgbClr val="000000"/>
                </a:solidFill>
                <a:latin typeface="微软雅黑" panose="020B0503020204020204" pitchFamily="34" charset="-122"/>
                <a:ea typeface="微软雅黑" panose="020B0503020204020204" pitchFamily="34" charset="-122"/>
                <a:sym typeface="Times New Roman" panose="02020603050405020304" pitchFamily="18" charset="0"/>
              </a:rPr>
              <a:t>卷内目录</a:t>
            </a:r>
            <a:endParaRPr lang="zh-CN" altLang="en-US" dirty="0"/>
          </a:p>
        </p:txBody>
      </p:sp>
      <p:sp>
        <p:nvSpPr>
          <p:cNvPr id="14" name="矩形 13">
            <a:extLst>
              <a:ext uri="{FF2B5EF4-FFF2-40B4-BE49-F238E27FC236}">
                <a16:creationId xmlns:a16="http://schemas.microsoft.com/office/drawing/2014/main" xmlns="" id="{70A0BBC3-A23D-4C61-8951-EE1ABF623B9F}"/>
              </a:ext>
            </a:extLst>
          </p:cNvPr>
          <p:cNvSpPr/>
          <p:nvPr/>
        </p:nvSpPr>
        <p:spPr>
          <a:xfrm>
            <a:off x="5485094" y="1940064"/>
            <a:ext cx="1221809" cy="369332"/>
          </a:xfrm>
          <a:prstGeom prst="rect">
            <a:avLst/>
          </a:prstGeom>
        </p:spPr>
        <p:txBody>
          <a:bodyPr wrap="none">
            <a:spAutoFit/>
          </a:bodyPr>
          <a:lstStyle/>
          <a:p>
            <a:pPr algn="ctr">
              <a:spcAft>
                <a:spcPts val="0"/>
              </a:spcAft>
            </a:pPr>
            <a:r>
              <a:rPr lang="zh-CN" altLang="zh-CN" kern="100" spc="-50" dirty="0">
                <a:latin typeface="Calibri" panose="020F0502020204030204" pitchFamily="34" charset="0"/>
                <a:ea typeface="黑体" panose="02010609060101010101" pitchFamily="49" charset="-122"/>
                <a:cs typeface="Times New Roman" panose="02020603050405020304" pitchFamily="18" charset="0"/>
              </a:rPr>
              <a:t>卷 内 目 录</a:t>
            </a:r>
            <a:endParaRPr lang="zh-CN" altLang="zh-CN" sz="1100" kern="100" spc="-5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15" name="文本框 18">
            <a:extLst>
              <a:ext uri="{FF2B5EF4-FFF2-40B4-BE49-F238E27FC236}">
                <a16:creationId xmlns:a16="http://schemas.microsoft.com/office/drawing/2014/main" xmlns="" id="{4280E1E3-3432-434B-B4DD-B1559CF2EE64}"/>
              </a:ext>
            </a:extLst>
          </p:cNvPr>
          <p:cNvSpPr txBox="1">
            <a:spLocks noChangeArrowheads="1"/>
          </p:cNvSpPr>
          <p:nvPr/>
        </p:nvSpPr>
        <p:spPr bwMode="auto">
          <a:xfrm>
            <a:off x="68013" y="2242894"/>
            <a:ext cx="770818" cy="938719"/>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9pPr>
          </a:lstStyle>
          <a:p>
            <a:pPr>
              <a:spcBef>
                <a:spcPct val="0"/>
              </a:spcBef>
              <a:buFontTx/>
              <a:buNone/>
            </a:pPr>
            <a:r>
              <a:rPr kumimoji="0" lang="zh-CN" altLang="en-US" sz="1100" dirty="0">
                <a:solidFill>
                  <a:srgbClr val="FF0000"/>
                </a:solidFill>
                <a:latin typeface="微软雅黑" pitchFamily="34" charset="-122"/>
                <a:ea typeface="微软雅黑" pitchFamily="34" charset="-122"/>
              </a:rPr>
              <a:t>序号：</a:t>
            </a:r>
            <a:r>
              <a:rPr kumimoji="0" lang="zh-CN" altLang="zh-CN" sz="1100" dirty="0">
                <a:solidFill>
                  <a:srgbClr val="FF0000"/>
                </a:solidFill>
                <a:latin typeface="微软雅黑" pitchFamily="34" charset="-122"/>
                <a:ea typeface="微软雅黑" pitchFamily="34" charset="-122"/>
              </a:rPr>
              <a:t>不同案卷应分别从</a:t>
            </a:r>
            <a:r>
              <a:rPr kumimoji="0" lang="en-US" altLang="zh-CN" sz="1100" dirty="0" smtClean="0">
                <a:solidFill>
                  <a:srgbClr val="FF0000"/>
                </a:solidFill>
                <a:latin typeface="微软雅黑" pitchFamily="34" charset="-122"/>
                <a:ea typeface="微软雅黑" pitchFamily="34" charset="-122"/>
              </a:rPr>
              <a:t>0001</a:t>
            </a:r>
            <a:r>
              <a:rPr kumimoji="0" lang="zh-CN" altLang="zh-CN" sz="1100" dirty="0">
                <a:solidFill>
                  <a:srgbClr val="FF0000"/>
                </a:solidFill>
                <a:latin typeface="微软雅黑" pitchFamily="34" charset="-122"/>
                <a:ea typeface="微软雅黑" pitchFamily="34" charset="-122"/>
              </a:rPr>
              <a:t>起编写序号。</a:t>
            </a:r>
            <a:endParaRPr kumimoji="0" lang="zh-CN" altLang="en-US" sz="1100" dirty="0">
              <a:solidFill>
                <a:srgbClr val="FF0000"/>
              </a:solidFill>
              <a:latin typeface="微软雅黑" pitchFamily="34" charset="-122"/>
              <a:ea typeface="微软雅黑" pitchFamily="34" charset="-122"/>
            </a:endParaRPr>
          </a:p>
        </p:txBody>
      </p:sp>
      <p:graphicFrame>
        <p:nvGraphicFramePr>
          <p:cNvPr id="17" name="表格 16">
            <a:extLst>
              <a:ext uri="{FF2B5EF4-FFF2-40B4-BE49-F238E27FC236}">
                <a16:creationId xmlns:a16="http://schemas.microsoft.com/office/drawing/2014/main" xmlns="" id="{F763E448-8317-4FBC-9765-953FEA7DBBC8}"/>
              </a:ext>
            </a:extLst>
          </p:cNvPr>
          <p:cNvGraphicFramePr>
            <a:graphicFrameLocks noGrp="1"/>
          </p:cNvGraphicFramePr>
          <p:nvPr>
            <p:extLst>
              <p:ext uri="{D42A27DB-BD31-4B8C-83A1-F6EECF244321}">
                <p14:modId xmlns:p14="http://schemas.microsoft.com/office/powerpoint/2010/main" val="2852261332"/>
              </p:ext>
            </p:extLst>
          </p:nvPr>
        </p:nvGraphicFramePr>
        <p:xfrm>
          <a:off x="1262063" y="2755424"/>
          <a:ext cx="9667873" cy="2987373"/>
        </p:xfrm>
        <a:graphic>
          <a:graphicData uri="http://schemas.openxmlformats.org/drawingml/2006/table">
            <a:tbl>
              <a:tblPr>
                <a:tableStyleId>{5C22544A-7EE6-4342-B048-85BDC9FD1C3A}</a:tableStyleId>
              </a:tblPr>
              <a:tblGrid>
                <a:gridCol w="491103">
                  <a:extLst>
                    <a:ext uri="{9D8B030D-6E8A-4147-A177-3AD203B41FA5}">
                      <a16:colId xmlns:a16="http://schemas.microsoft.com/office/drawing/2014/main" xmlns="" val="1158894718"/>
                    </a:ext>
                  </a:extLst>
                </a:gridCol>
                <a:gridCol w="723330">
                  <a:extLst>
                    <a:ext uri="{9D8B030D-6E8A-4147-A177-3AD203B41FA5}">
                      <a16:colId xmlns:a16="http://schemas.microsoft.com/office/drawing/2014/main" xmlns="" val="3639368756"/>
                    </a:ext>
                  </a:extLst>
                </a:gridCol>
                <a:gridCol w="723330">
                  <a:extLst>
                    <a:ext uri="{9D8B030D-6E8A-4147-A177-3AD203B41FA5}">
                      <a16:colId xmlns:a16="http://schemas.microsoft.com/office/drawing/2014/main" xmlns="" val="3385062271"/>
                    </a:ext>
                  </a:extLst>
                </a:gridCol>
                <a:gridCol w="1208722">
                  <a:extLst>
                    <a:ext uri="{9D8B030D-6E8A-4147-A177-3AD203B41FA5}">
                      <a16:colId xmlns:a16="http://schemas.microsoft.com/office/drawing/2014/main" xmlns="" val="2072657663"/>
                    </a:ext>
                  </a:extLst>
                </a:gridCol>
                <a:gridCol w="697315">
                  <a:extLst>
                    <a:ext uri="{9D8B030D-6E8A-4147-A177-3AD203B41FA5}">
                      <a16:colId xmlns:a16="http://schemas.microsoft.com/office/drawing/2014/main" xmlns="" val="3389452396"/>
                    </a:ext>
                  </a:extLst>
                </a:gridCol>
                <a:gridCol w="561532">
                  <a:extLst>
                    <a:ext uri="{9D8B030D-6E8A-4147-A177-3AD203B41FA5}">
                      <a16:colId xmlns:a16="http://schemas.microsoft.com/office/drawing/2014/main" xmlns="" val="4131356037"/>
                    </a:ext>
                  </a:extLst>
                </a:gridCol>
                <a:gridCol w="629424">
                  <a:extLst>
                    <a:ext uri="{9D8B030D-6E8A-4147-A177-3AD203B41FA5}">
                      <a16:colId xmlns:a16="http://schemas.microsoft.com/office/drawing/2014/main" xmlns="" val="11507442"/>
                    </a:ext>
                  </a:extLst>
                </a:gridCol>
                <a:gridCol w="630058">
                  <a:extLst>
                    <a:ext uri="{9D8B030D-6E8A-4147-A177-3AD203B41FA5}">
                      <a16:colId xmlns:a16="http://schemas.microsoft.com/office/drawing/2014/main" xmlns="" val="3676531696"/>
                    </a:ext>
                  </a:extLst>
                </a:gridCol>
                <a:gridCol w="723330">
                  <a:extLst>
                    <a:ext uri="{9D8B030D-6E8A-4147-A177-3AD203B41FA5}">
                      <a16:colId xmlns:a16="http://schemas.microsoft.com/office/drawing/2014/main" xmlns="" val="1959859849"/>
                    </a:ext>
                  </a:extLst>
                </a:gridCol>
                <a:gridCol w="539325">
                  <a:extLst>
                    <a:ext uri="{9D8B030D-6E8A-4147-A177-3AD203B41FA5}">
                      <a16:colId xmlns:a16="http://schemas.microsoft.com/office/drawing/2014/main" xmlns="" val="2986681756"/>
                    </a:ext>
                  </a:extLst>
                </a:gridCol>
                <a:gridCol w="539959">
                  <a:extLst>
                    <a:ext uri="{9D8B030D-6E8A-4147-A177-3AD203B41FA5}">
                      <a16:colId xmlns:a16="http://schemas.microsoft.com/office/drawing/2014/main" xmlns="" val="1447537873"/>
                    </a:ext>
                  </a:extLst>
                </a:gridCol>
                <a:gridCol w="603435">
                  <a:extLst>
                    <a:ext uri="{9D8B030D-6E8A-4147-A177-3AD203B41FA5}">
                      <a16:colId xmlns:a16="http://schemas.microsoft.com/office/drawing/2014/main" xmlns="" val="1758740571"/>
                    </a:ext>
                  </a:extLst>
                </a:gridCol>
                <a:gridCol w="565314">
                  <a:extLst>
                    <a:ext uri="{9D8B030D-6E8A-4147-A177-3AD203B41FA5}">
                      <a16:colId xmlns:a16="http://schemas.microsoft.com/office/drawing/2014/main" xmlns="" val="2946647114"/>
                    </a:ext>
                  </a:extLst>
                </a:gridCol>
                <a:gridCol w="581836">
                  <a:extLst>
                    <a:ext uri="{9D8B030D-6E8A-4147-A177-3AD203B41FA5}">
                      <a16:colId xmlns:a16="http://schemas.microsoft.com/office/drawing/2014/main" xmlns="" val="2022662641"/>
                    </a:ext>
                  </a:extLst>
                </a:gridCol>
                <a:gridCol w="449860">
                  <a:extLst>
                    <a:ext uri="{9D8B030D-6E8A-4147-A177-3AD203B41FA5}">
                      <a16:colId xmlns:a16="http://schemas.microsoft.com/office/drawing/2014/main" xmlns="" val="3790358691"/>
                    </a:ext>
                  </a:extLst>
                </a:gridCol>
              </a:tblGrid>
              <a:tr h="0">
                <a:tc>
                  <a:txBody>
                    <a:bodyPr/>
                    <a:lstStyle/>
                    <a:p>
                      <a:pPr algn="ctr">
                        <a:spcAft>
                          <a:spcPts val="0"/>
                        </a:spcAft>
                      </a:pPr>
                      <a:r>
                        <a:rPr lang="zh-CN" sz="1200" kern="0" dirty="0">
                          <a:effectLst/>
                        </a:rPr>
                        <a:t>序号</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200" kern="0">
                          <a:effectLst/>
                        </a:rPr>
                        <a:t>文件</a:t>
                      </a:r>
                      <a:endParaRPr lang="zh-CN" sz="1050" kern="100">
                        <a:effectLst/>
                      </a:endParaRPr>
                    </a:p>
                    <a:p>
                      <a:pPr algn="ctr">
                        <a:spcAft>
                          <a:spcPts val="0"/>
                        </a:spcAft>
                      </a:pPr>
                      <a:r>
                        <a:rPr lang="zh-CN" sz="1200" kern="0">
                          <a:effectLst/>
                        </a:rPr>
                        <a:t>编号</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200" kern="0">
                          <a:effectLst/>
                        </a:rPr>
                        <a:t>责任者</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200" kern="0">
                          <a:effectLst/>
                        </a:rPr>
                        <a:t>文件题名</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200" kern="0">
                          <a:effectLst/>
                        </a:rPr>
                        <a:t>日期</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200" kern="0">
                          <a:effectLst/>
                        </a:rPr>
                        <a:t>页数</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200" kern="0">
                          <a:effectLst/>
                        </a:rPr>
                        <a:t>密级</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200" kern="0">
                          <a:effectLst/>
                        </a:rPr>
                        <a:t>保密</a:t>
                      </a:r>
                      <a:endParaRPr lang="zh-CN" sz="1050" kern="100">
                        <a:effectLst/>
                      </a:endParaRPr>
                    </a:p>
                    <a:p>
                      <a:pPr algn="ctr">
                        <a:spcAft>
                          <a:spcPts val="0"/>
                        </a:spcAft>
                      </a:pPr>
                      <a:r>
                        <a:rPr lang="zh-CN" sz="1200" kern="0">
                          <a:effectLst/>
                        </a:rPr>
                        <a:t>期限</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200" kern="0">
                          <a:effectLst/>
                        </a:rPr>
                        <a:t>载体</a:t>
                      </a:r>
                      <a:endParaRPr lang="zh-CN" sz="1050" kern="100">
                        <a:effectLst/>
                      </a:endParaRPr>
                    </a:p>
                    <a:p>
                      <a:pPr algn="ctr">
                        <a:spcAft>
                          <a:spcPts val="0"/>
                        </a:spcAft>
                      </a:pPr>
                      <a:r>
                        <a:rPr lang="zh-CN" sz="1200" kern="0">
                          <a:effectLst/>
                        </a:rPr>
                        <a:t>形式</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200" kern="0">
                          <a:effectLst/>
                        </a:rPr>
                        <a:t>容量</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200" kern="0" dirty="0">
                          <a:effectLst/>
                        </a:rPr>
                        <a:t>格式名称</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200" kern="0">
                          <a:effectLst/>
                        </a:rPr>
                        <a:t>计算机文件个数</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200" kern="0">
                          <a:effectLst/>
                        </a:rPr>
                        <a:t>生成方式</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200" kern="0">
                          <a:effectLst/>
                        </a:rPr>
                        <a:t>存储位置</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200" kern="0">
                          <a:effectLst/>
                        </a:rPr>
                        <a:t>备注</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xmlns="" val="3154189050"/>
                  </a:ext>
                </a:extLst>
              </a:tr>
              <a:tr h="647700">
                <a:tc>
                  <a:txBody>
                    <a:bodyPr/>
                    <a:lstStyle/>
                    <a:p>
                      <a:pPr algn="ctr">
                        <a:spcAft>
                          <a:spcPts val="0"/>
                        </a:spcAft>
                      </a:pPr>
                      <a:r>
                        <a:rPr lang="en-US" sz="1000" kern="0" dirty="0">
                          <a:effectLst/>
                        </a:rPr>
                        <a:t> </a:t>
                      </a:r>
                      <a:endParaRPr lang="zh-CN" sz="1050" kern="100" dirty="0">
                        <a:effectLst/>
                      </a:endParaRPr>
                    </a:p>
                    <a:p>
                      <a:pPr algn="ctr">
                        <a:spcAft>
                          <a:spcPts val="0"/>
                        </a:spcAft>
                      </a:pPr>
                      <a:r>
                        <a:rPr lang="en-US" sz="1000" kern="0" dirty="0" smtClean="0">
                          <a:effectLst/>
                        </a:rPr>
                        <a:t>0001</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00" kern="0">
                          <a:effectLst/>
                        </a:rPr>
                        <a:t> </a:t>
                      </a:r>
                      <a:endParaRPr lang="zh-CN" sz="1050" kern="100">
                        <a:effectLst/>
                      </a:endParaRPr>
                    </a:p>
                    <a:p>
                      <a:pPr algn="ctr">
                        <a:spcAft>
                          <a:spcPts val="0"/>
                        </a:spcAft>
                      </a:pPr>
                      <a:r>
                        <a:rPr lang="en-US" sz="1000" kern="0">
                          <a:effectLst/>
                        </a:rPr>
                        <a:t>XXX</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1000" kern="0">
                          <a:effectLst/>
                        </a:rPr>
                        <a:t>先导专项档案归档说明书</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00" kern="0" dirty="0">
                          <a:effectLst/>
                        </a:rPr>
                        <a:t> </a:t>
                      </a:r>
                      <a:endParaRPr lang="zh-CN" sz="1050" kern="100" dirty="0">
                        <a:effectLst/>
                      </a:endParaRPr>
                    </a:p>
                    <a:p>
                      <a:pPr algn="ctr">
                        <a:spcAft>
                          <a:spcPts val="0"/>
                        </a:spcAft>
                      </a:pPr>
                      <a:r>
                        <a:rPr lang="en-US" sz="1000" kern="0" dirty="0">
                          <a:effectLst/>
                        </a:rPr>
                        <a:t>20200708</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00" kern="0" dirty="0">
                          <a:effectLst/>
                        </a:rPr>
                        <a:t> </a:t>
                      </a:r>
                      <a:endParaRPr lang="zh-CN" sz="1050" kern="100" dirty="0">
                        <a:effectLst/>
                      </a:endParaRPr>
                    </a:p>
                    <a:p>
                      <a:pPr algn="ctr">
                        <a:spcAft>
                          <a:spcPts val="0"/>
                        </a:spcAft>
                      </a:pPr>
                      <a:r>
                        <a:rPr lang="en-US" sz="1000" kern="0" dirty="0">
                          <a:effectLst/>
                        </a:rPr>
                        <a:t>4</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1000" kern="0" dirty="0">
                          <a:effectLst/>
                        </a:rPr>
                        <a:t>纸制和电子</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00" kern="0" dirty="0">
                          <a:effectLst/>
                        </a:rPr>
                        <a:t> </a:t>
                      </a:r>
                      <a:endParaRPr lang="zh-CN" sz="1050" kern="100" dirty="0">
                        <a:effectLst/>
                      </a:endParaRPr>
                    </a:p>
                    <a:p>
                      <a:pPr algn="ctr">
                        <a:spcAft>
                          <a:spcPts val="0"/>
                        </a:spcAft>
                      </a:pPr>
                      <a:r>
                        <a:rPr lang="en-US" sz="1000" kern="0" dirty="0">
                          <a:effectLst/>
                        </a:rPr>
                        <a:t>20KB</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00" kern="0" dirty="0">
                          <a:effectLst/>
                        </a:rPr>
                        <a:t> </a:t>
                      </a:r>
                      <a:endParaRPr lang="zh-CN" sz="1050" kern="100" dirty="0">
                        <a:effectLst/>
                      </a:endParaRPr>
                    </a:p>
                    <a:p>
                      <a:pPr algn="ctr">
                        <a:spcAft>
                          <a:spcPts val="0"/>
                        </a:spcAft>
                      </a:pPr>
                      <a:r>
                        <a:rPr lang="en-US" altLang="zh-CN" sz="1050" kern="100" dirty="0">
                          <a:effectLst/>
                          <a:latin typeface="等线" panose="02010600030101010101" pitchFamily="2" charset="-122"/>
                          <a:ea typeface="等线" panose="02010600030101010101" pitchFamily="2" charset="-122"/>
                          <a:cs typeface="Times New Roman" panose="02020603050405020304" pitchFamily="18" charset="0"/>
                        </a:rPr>
                        <a:t>PDF</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00" kern="0">
                          <a:effectLst/>
                        </a:rPr>
                        <a:t> </a:t>
                      </a:r>
                      <a:endParaRPr lang="zh-CN" sz="1050" kern="100">
                        <a:effectLst/>
                      </a:endParaRPr>
                    </a:p>
                    <a:p>
                      <a:pPr algn="ctr">
                        <a:spcAft>
                          <a:spcPts val="0"/>
                        </a:spcAft>
                      </a:pPr>
                      <a:r>
                        <a:rPr lang="en-US" sz="1000" kern="0">
                          <a:effectLst/>
                        </a:rPr>
                        <a:t>1</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00" kern="0" dirty="0">
                          <a:effectLst/>
                        </a:rPr>
                        <a:t> </a:t>
                      </a:r>
                      <a:endParaRPr lang="zh-CN" sz="1050" kern="100" dirty="0">
                        <a:effectLst/>
                      </a:endParaRPr>
                    </a:p>
                    <a:p>
                      <a:pPr algn="ctr">
                        <a:spcAft>
                          <a:spcPts val="0"/>
                        </a:spcAft>
                      </a:pPr>
                      <a:r>
                        <a:rPr lang="zh-CN" sz="1000" kern="0" dirty="0">
                          <a:effectLst/>
                        </a:rPr>
                        <a:t>原生</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dirty="0">
                          <a:effectLst/>
                        </a:rPr>
                        <a:t>KY-XDB37-2020-01</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2029314363"/>
                  </a:ext>
                </a:extLst>
              </a:tr>
              <a:tr h="189486">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1199805589"/>
                  </a:ext>
                </a:extLst>
              </a:tr>
              <a:tr h="953847">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1338830445"/>
                  </a:ext>
                </a:extLst>
              </a:tr>
              <a:tr h="323850">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zh-CN" altLang="en-US" sz="1000" kern="0" dirty="0">
                          <a:effectLst/>
                        </a:rPr>
                        <a:t>论文英文题名</a:t>
                      </a:r>
                      <a:r>
                        <a:rPr lang="en-US" altLang="zh-CN" sz="1000" kern="0" dirty="0">
                          <a:effectLst/>
                        </a:rPr>
                        <a:t>[</a:t>
                      </a:r>
                      <a:r>
                        <a:rPr lang="zh-CN" altLang="en-US" sz="1000" kern="0" dirty="0">
                          <a:effectLst/>
                        </a:rPr>
                        <a:t>论文中文题名</a:t>
                      </a:r>
                      <a:r>
                        <a:rPr lang="en-US" altLang="zh-CN" sz="1000" kern="0" dirty="0">
                          <a:effectLst/>
                        </a:rPr>
                        <a:t>]</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2380870698"/>
                  </a:ext>
                </a:extLst>
              </a:tr>
              <a:tr h="323850">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dirty="0">
                          <a:effectLst/>
                        </a:rPr>
                        <a:t> </a:t>
                      </a:r>
                    </a:p>
                    <a:p>
                      <a:pPr algn="just">
                        <a:spcAft>
                          <a:spcPts val="0"/>
                        </a:spcAft>
                      </a:pPr>
                      <a:r>
                        <a:rPr lang="en-US" altLang="zh-CN" sz="1000" kern="0" dirty="0">
                          <a:effectLst/>
                        </a:rPr>
                        <a:t>XXXX</a:t>
                      </a:r>
                      <a:r>
                        <a:rPr lang="zh-CN" altLang="en-US" sz="1000" kern="0" dirty="0">
                          <a:effectLst/>
                        </a:rPr>
                        <a:t>实验记录</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a:effectLst/>
                        </a:rPr>
                        <a:t> </a:t>
                      </a:r>
                      <a:endParaRPr lang="zh-CN" sz="105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00" kern="0" dirty="0">
                          <a:effectLst/>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2598671936"/>
                  </a:ext>
                </a:extLst>
              </a:tr>
            </a:tbl>
          </a:graphicData>
        </a:graphic>
      </p:graphicFrame>
      <p:cxnSp>
        <p:nvCxnSpPr>
          <p:cNvPr id="19" name="肘形连接符 17">
            <a:extLst>
              <a:ext uri="{FF2B5EF4-FFF2-40B4-BE49-F238E27FC236}">
                <a16:creationId xmlns:a16="http://schemas.microsoft.com/office/drawing/2014/main" xmlns="" id="{C1DADA62-83BC-4163-B426-7F72D39AD969}"/>
              </a:ext>
            </a:extLst>
          </p:cNvPr>
          <p:cNvCxnSpPr/>
          <p:nvPr/>
        </p:nvCxnSpPr>
        <p:spPr>
          <a:xfrm>
            <a:off x="838830" y="2782084"/>
            <a:ext cx="457252" cy="146922"/>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文本框 18">
            <a:extLst>
              <a:ext uri="{FF2B5EF4-FFF2-40B4-BE49-F238E27FC236}">
                <a16:creationId xmlns:a16="http://schemas.microsoft.com/office/drawing/2014/main" xmlns="" id="{0AB91A2A-9250-40BB-B4DC-0EEB5339EC27}"/>
              </a:ext>
            </a:extLst>
          </p:cNvPr>
          <p:cNvSpPr txBox="1">
            <a:spLocks noChangeArrowheads="1"/>
          </p:cNvSpPr>
          <p:nvPr/>
        </p:nvSpPr>
        <p:spPr bwMode="auto">
          <a:xfrm>
            <a:off x="189096" y="4828297"/>
            <a:ext cx="914033" cy="1446550"/>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宋体" panose="02010600030101010101" pitchFamily="2" charset="-122"/>
              </a:defRPr>
            </a:lvl9pPr>
          </a:lstStyle>
          <a:p>
            <a:pPr>
              <a:spcBef>
                <a:spcPct val="0"/>
              </a:spcBef>
              <a:buFontTx/>
              <a:buNone/>
            </a:pPr>
            <a:r>
              <a:rPr kumimoji="0" lang="zh-CN" altLang="en-US" sz="1100" dirty="0">
                <a:solidFill>
                  <a:srgbClr val="FF0000"/>
                </a:solidFill>
                <a:latin typeface="微软雅黑" panose="020B0503020204020204" pitchFamily="34" charset="-122"/>
                <a:ea typeface="微软雅黑" panose="020B0503020204020204" pitchFamily="34" charset="-122"/>
              </a:rPr>
              <a:t>责任者：多个责任者时，填写两个主要责任者，中间用“、”隔开，其余用“等”代替</a:t>
            </a:r>
          </a:p>
        </p:txBody>
      </p:sp>
      <p:sp>
        <p:nvSpPr>
          <p:cNvPr id="9" name="文本框 18"/>
          <p:cNvSpPr txBox="1">
            <a:spLocks noChangeArrowheads="1"/>
          </p:cNvSpPr>
          <p:nvPr/>
        </p:nvSpPr>
        <p:spPr bwMode="auto">
          <a:xfrm>
            <a:off x="189096" y="3363970"/>
            <a:ext cx="914033" cy="1277273"/>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文件编号：文件的发文字号、型号、图号或代字、代号等；无相应编号则不填写。</a:t>
            </a:r>
          </a:p>
        </p:txBody>
      </p:sp>
      <p:cxnSp>
        <p:nvCxnSpPr>
          <p:cNvPr id="10" name="肘形连接符 9">
            <a:extLst>
              <a:ext uri="{FF2B5EF4-FFF2-40B4-BE49-F238E27FC236}">
                <a16:creationId xmlns:a16="http://schemas.microsoft.com/office/drawing/2014/main" xmlns="" id="{27203828-B730-4B8E-8AD4-30899A87C259}"/>
              </a:ext>
            </a:extLst>
          </p:cNvPr>
          <p:cNvCxnSpPr/>
          <p:nvPr/>
        </p:nvCxnSpPr>
        <p:spPr>
          <a:xfrm flipV="1">
            <a:off x="1208022" y="3382580"/>
            <a:ext cx="906463" cy="636587"/>
          </a:xfrm>
          <a:prstGeom prst="bentConnector3">
            <a:avLst>
              <a:gd name="adj1" fmla="val 99995"/>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肘形连接符 26">
            <a:extLst>
              <a:ext uri="{FF2B5EF4-FFF2-40B4-BE49-F238E27FC236}">
                <a16:creationId xmlns:a16="http://schemas.microsoft.com/office/drawing/2014/main" xmlns="" id="{9412F814-3F82-4739-AF34-EFF2FEBF97B3}"/>
              </a:ext>
            </a:extLst>
          </p:cNvPr>
          <p:cNvCxnSpPr/>
          <p:nvPr/>
        </p:nvCxnSpPr>
        <p:spPr>
          <a:xfrm rot="5400000" flipH="1" flipV="1">
            <a:off x="829928" y="4121719"/>
            <a:ext cx="2257054" cy="1710649"/>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文本框 18"/>
          <p:cNvSpPr txBox="1">
            <a:spLocks noChangeArrowheads="1"/>
          </p:cNvSpPr>
          <p:nvPr/>
        </p:nvSpPr>
        <p:spPr bwMode="auto">
          <a:xfrm>
            <a:off x="3071131" y="2178427"/>
            <a:ext cx="2249487" cy="261937"/>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a:solidFill>
                  <a:srgbClr val="FF0000"/>
                </a:solidFill>
                <a:latin typeface="微软雅黑" pitchFamily="34" charset="-122"/>
                <a:ea typeface="微软雅黑" pitchFamily="34" charset="-122"/>
              </a:rPr>
              <a:t>文件题名：填写文件标题全称。</a:t>
            </a:r>
          </a:p>
        </p:txBody>
      </p:sp>
      <p:cxnSp>
        <p:nvCxnSpPr>
          <p:cNvPr id="32" name="直接箭头连接符 31">
            <a:extLst>
              <a:ext uri="{FF2B5EF4-FFF2-40B4-BE49-F238E27FC236}">
                <a16:creationId xmlns:a16="http://schemas.microsoft.com/office/drawing/2014/main" xmlns="" id="{FF3C74AD-FBE7-4447-8F03-FB4FD923DB1C}"/>
              </a:ext>
            </a:extLst>
          </p:cNvPr>
          <p:cNvCxnSpPr/>
          <p:nvPr/>
        </p:nvCxnSpPr>
        <p:spPr bwMode="auto">
          <a:xfrm>
            <a:off x="3841920" y="2440364"/>
            <a:ext cx="0" cy="23336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文本框 18"/>
          <p:cNvSpPr txBox="1">
            <a:spLocks noChangeArrowheads="1"/>
          </p:cNvSpPr>
          <p:nvPr/>
        </p:nvSpPr>
        <p:spPr bwMode="auto">
          <a:xfrm>
            <a:off x="3266360" y="3992042"/>
            <a:ext cx="1859028" cy="938719"/>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日期：填写文件形成日期，采用</a:t>
            </a:r>
            <a:r>
              <a:rPr kumimoji="0" lang="en-US" altLang="zh-CN" sz="1100" dirty="0">
                <a:solidFill>
                  <a:srgbClr val="FF0000"/>
                </a:solidFill>
                <a:latin typeface="微软雅黑" pitchFamily="34" charset="-122"/>
                <a:ea typeface="微软雅黑" pitchFamily="34" charset="-122"/>
              </a:rPr>
              <a:t>8</a:t>
            </a:r>
            <a:r>
              <a:rPr kumimoji="0" lang="zh-CN" altLang="en-US" sz="1100" dirty="0">
                <a:solidFill>
                  <a:srgbClr val="FF0000"/>
                </a:solidFill>
                <a:latin typeface="微软雅黑" pitchFamily="34" charset="-122"/>
                <a:ea typeface="微软雅黑" pitchFamily="34" charset="-122"/>
              </a:rPr>
              <a:t>位著录。</a:t>
            </a:r>
            <a:r>
              <a:rPr kumimoji="0" lang="zh-CN" altLang="zh-CN" sz="1100" dirty="0">
                <a:solidFill>
                  <a:srgbClr val="FF0000"/>
                </a:solidFill>
                <a:latin typeface="微软雅黑" pitchFamily="34" charset="-122"/>
                <a:ea typeface="微软雅黑" pitchFamily="34" charset="-122"/>
              </a:rPr>
              <a:t>日期无法考证的，以归档年度为文件材料年度，月、日用“</a:t>
            </a:r>
            <a:r>
              <a:rPr kumimoji="0" lang="en-US" altLang="zh-CN" sz="1100" dirty="0">
                <a:solidFill>
                  <a:srgbClr val="FF0000"/>
                </a:solidFill>
                <a:latin typeface="微软雅黑" pitchFamily="34" charset="-122"/>
                <a:ea typeface="微软雅黑" pitchFamily="34" charset="-122"/>
              </a:rPr>
              <a:t>01</a:t>
            </a:r>
            <a:r>
              <a:rPr kumimoji="0" lang="zh-CN" altLang="zh-CN" sz="1100" dirty="0">
                <a:solidFill>
                  <a:srgbClr val="FF0000"/>
                </a:solidFill>
                <a:latin typeface="微软雅黑" pitchFamily="34" charset="-122"/>
                <a:ea typeface="微软雅黑" pitchFamily="34" charset="-122"/>
              </a:rPr>
              <a:t>”补足，如</a:t>
            </a:r>
            <a:r>
              <a:rPr kumimoji="0" lang="en-US" altLang="zh-CN" sz="1100" dirty="0">
                <a:solidFill>
                  <a:srgbClr val="FF0000"/>
                </a:solidFill>
                <a:latin typeface="微软雅黑" pitchFamily="34" charset="-122"/>
                <a:ea typeface="微软雅黑" pitchFamily="34" charset="-122"/>
              </a:rPr>
              <a:t>20220101</a:t>
            </a:r>
            <a:r>
              <a:rPr kumimoji="0" lang="zh-CN" altLang="zh-CN" sz="1100" dirty="0">
                <a:solidFill>
                  <a:srgbClr val="FF0000"/>
                </a:solidFill>
                <a:latin typeface="微软雅黑" pitchFamily="34" charset="-122"/>
                <a:ea typeface="微软雅黑" pitchFamily="34" charset="-122"/>
              </a:rPr>
              <a:t>。</a:t>
            </a:r>
            <a:endParaRPr kumimoji="0" lang="zh-CN" altLang="en-US" sz="1100" dirty="0">
              <a:solidFill>
                <a:srgbClr val="FF0000"/>
              </a:solidFill>
              <a:latin typeface="微软雅黑" pitchFamily="34" charset="-122"/>
              <a:ea typeface="微软雅黑" pitchFamily="34" charset="-122"/>
            </a:endParaRPr>
          </a:p>
        </p:txBody>
      </p:sp>
      <p:cxnSp>
        <p:nvCxnSpPr>
          <p:cNvPr id="34" name="直接箭头连接符 33">
            <a:extLst>
              <a:ext uri="{FF2B5EF4-FFF2-40B4-BE49-F238E27FC236}">
                <a16:creationId xmlns:a16="http://schemas.microsoft.com/office/drawing/2014/main" xmlns="" id="{FF3C74AD-FBE7-4447-8F03-FB4FD923DB1C}"/>
              </a:ext>
            </a:extLst>
          </p:cNvPr>
          <p:cNvCxnSpPr/>
          <p:nvPr/>
        </p:nvCxnSpPr>
        <p:spPr bwMode="auto">
          <a:xfrm flipV="1">
            <a:off x="4678908" y="3700873"/>
            <a:ext cx="7946" cy="27225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文本框 18"/>
          <p:cNvSpPr txBox="1">
            <a:spLocks noChangeArrowheads="1"/>
          </p:cNvSpPr>
          <p:nvPr/>
        </p:nvSpPr>
        <p:spPr bwMode="auto">
          <a:xfrm>
            <a:off x="5320618" y="1329893"/>
            <a:ext cx="2063340" cy="600164"/>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密级：</a:t>
            </a:r>
            <a:r>
              <a:rPr kumimoji="0" lang="zh-CN" altLang="zh-CN" sz="1100" dirty="0">
                <a:solidFill>
                  <a:srgbClr val="FF0000"/>
                </a:solidFill>
                <a:latin typeface="微软雅黑" pitchFamily="34" charset="-122"/>
                <a:ea typeface="微软雅黑" pitchFamily="34" charset="-122"/>
              </a:rPr>
              <a:t>卷内文件材料的最高密级。</a:t>
            </a:r>
            <a:r>
              <a:rPr kumimoji="0" lang="zh-CN" altLang="en-US" sz="1100" dirty="0">
                <a:solidFill>
                  <a:srgbClr val="FF0000"/>
                </a:solidFill>
                <a:latin typeface="微软雅黑" pitchFamily="34" charset="-122"/>
                <a:ea typeface="微软雅黑" pitchFamily="34" charset="-122"/>
              </a:rPr>
              <a:t>文件分为秘密、机密、绝密；没有密级的，不用标识。</a:t>
            </a:r>
          </a:p>
        </p:txBody>
      </p:sp>
      <p:cxnSp>
        <p:nvCxnSpPr>
          <p:cNvPr id="38" name="肘形连接符 37">
            <a:extLst>
              <a:ext uri="{FF2B5EF4-FFF2-40B4-BE49-F238E27FC236}">
                <a16:creationId xmlns:a16="http://schemas.microsoft.com/office/drawing/2014/main" xmlns="" id="{2BD76B5E-A9A6-4952-9A53-91FCEE7DA5EB}"/>
              </a:ext>
            </a:extLst>
          </p:cNvPr>
          <p:cNvCxnSpPr>
            <a:cxnSpLocks/>
          </p:cNvCxnSpPr>
          <p:nvPr/>
        </p:nvCxnSpPr>
        <p:spPr>
          <a:xfrm rot="16200000" flipH="1">
            <a:off x="5359524" y="2143848"/>
            <a:ext cx="831014" cy="445457"/>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0" name="文本框 18"/>
          <p:cNvSpPr txBox="1">
            <a:spLocks noChangeArrowheads="1"/>
          </p:cNvSpPr>
          <p:nvPr/>
        </p:nvSpPr>
        <p:spPr bwMode="auto">
          <a:xfrm>
            <a:off x="5956478" y="5417069"/>
            <a:ext cx="1623140" cy="600164"/>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pPr>
              <a:buFont typeface="Arial" charset="0"/>
              <a:buNone/>
            </a:pPr>
            <a:r>
              <a:rPr kumimoji="0" lang="zh-CN" altLang="en-US" sz="1100" dirty="0">
                <a:solidFill>
                  <a:srgbClr val="FF0000"/>
                </a:solidFill>
                <a:latin typeface="微软雅黑" pitchFamily="34" charset="-122"/>
                <a:ea typeface="微软雅黑" pitchFamily="34" charset="-122"/>
              </a:rPr>
              <a:t>文件题名：外文文件应有翻译的相应中文题名，标注在“［］”内。</a:t>
            </a:r>
          </a:p>
        </p:txBody>
      </p:sp>
      <p:cxnSp>
        <p:nvCxnSpPr>
          <p:cNvPr id="41" name="肘形连接符 40">
            <a:extLst>
              <a:ext uri="{FF2B5EF4-FFF2-40B4-BE49-F238E27FC236}">
                <a16:creationId xmlns:a16="http://schemas.microsoft.com/office/drawing/2014/main" xmlns="" id="{C0F7E0E3-8EA5-4819-B041-54ACED5CDCA9}"/>
              </a:ext>
            </a:extLst>
          </p:cNvPr>
          <p:cNvCxnSpPr/>
          <p:nvPr/>
        </p:nvCxnSpPr>
        <p:spPr>
          <a:xfrm rot="16200000" flipV="1">
            <a:off x="5197297" y="3919347"/>
            <a:ext cx="835717" cy="423764"/>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4" name="文本框 18"/>
          <p:cNvSpPr txBox="1">
            <a:spLocks noChangeArrowheads="1"/>
          </p:cNvSpPr>
          <p:nvPr/>
        </p:nvSpPr>
        <p:spPr bwMode="auto">
          <a:xfrm>
            <a:off x="5243951" y="4560243"/>
            <a:ext cx="1609725" cy="769441"/>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pPr lvl="0"/>
            <a:r>
              <a:rPr kumimoji="0" lang="zh-CN" altLang="en-US" sz="1100" dirty="0">
                <a:solidFill>
                  <a:srgbClr val="FF0000"/>
                </a:solidFill>
                <a:latin typeface="微软雅黑" pitchFamily="34" charset="-122"/>
                <a:ea typeface="微软雅黑" pitchFamily="34" charset="-122"/>
              </a:rPr>
              <a:t>页数：指每份文件的总页数。</a:t>
            </a:r>
            <a:r>
              <a:rPr kumimoji="0" lang="zh-CN" altLang="zh-CN" sz="1100" dirty="0">
                <a:solidFill>
                  <a:srgbClr val="FF0000"/>
                </a:solidFill>
                <a:latin typeface="微软雅黑" pitchFamily="34" charset="-122"/>
                <a:ea typeface="微软雅黑" pitchFamily="34" charset="-122"/>
              </a:rPr>
              <a:t>“载体形式”为“纸质和电子”的仅填写纸质文件材料页数。</a:t>
            </a:r>
            <a:endParaRPr kumimoji="0" lang="zh-CN" altLang="en-US" sz="1100" dirty="0">
              <a:solidFill>
                <a:srgbClr val="FF0000"/>
              </a:solidFill>
              <a:latin typeface="微软雅黑" pitchFamily="34" charset="-122"/>
              <a:ea typeface="微软雅黑" pitchFamily="34" charset="-122"/>
            </a:endParaRPr>
          </a:p>
        </p:txBody>
      </p:sp>
      <p:cxnSp>
        <p:nvCxnSpPr>
          <p:cNvPr id="47" name="肘形连接符 46">
            <a:extLst>
              <a:ext uri="{FF2B5EF4-FFF2-40B4-BE49-F238E27FC236}">
                <a16:creationId xmlns:a16="http://schemas.microsoft.com/office/drawing/2014/main" xmlns="" id="{C0F7E0E3-8EA5-4819-B041-54ACED5CDCA9}"/>
              </a:ext>
            </a:extLst>
          </p:cNvPr>
          <p:cNvCxnSpPr/>
          <p:nvPr/>
        </p:nvCxnSpPr>
        <p:spPr>
          <a:xfrm rot="10800000">
            <a:off x="4195874" y="5259184"/>
            <a:ext cx="1760604" cy="457966"/>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9" name="文本框 18"/>
          <p:cNvSpPr txBox="1">
            <a:spLocks noChangeArrowheads="1"/>
          </p:cNvSpPr>
          <p:nvPr/>
        </p:nvSpPr>
        <p:spPr bwMode="auto">
          <a:xfrm>
            <a:off x="7670302" y="4944963"/>
            <a:ext cx="1330114" cy="600164"/>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pPr lvl="0"/>
            <a:r>
              <a:rPr kumimoji="0" lang="zh-CN" altLang="en-US" sz="1100" dirty="0">
                <a:solidFill>
                  <a:srgbClr val="FF0000"/>
                </a:solidFill>
                <a:latin typeface="微软雅黑" pitchFamily="34" charset="-122"/>
                <a:ea typeface="微软雅黑" pitchFamily="34" charset="-122"/>
              </a:rPr>
              <a:t>容量：</a:t>
            </a:r>
            <a:r>
              <a:rPr kumimoji="0" lang="zh-CN" altLang="zh-CN" sz="1100" dirty="0">
                <a:solidFill>
                  <a:srgbClr val="FF0000"/>
                </a:solidFill>
                <a:latin typeface="微软雅黑" pitchFamily="34" charset="-122"/>
                <a:ea typeface="微软雅黑" pitchFamily="34" charset="-122"/>
              </a:rPr>
              <a:t>填写电子文件大小，单位为</a:t>
            </a:r>
            <a:r>
              <a:rPr kumimoji="0" lang="en-US" altLang="zh-CN" sz="1100" dirty="0">
                <a:solidFill>
                  <a:srgbClr val="FF0000"/>
                </a:solidFill>
                <a:latin typeface="微软雅黑" pitchFamily="34" charset="-122"/>
                <a:ea typeface="微软雅黑" pitchFamily="34" charset="-122"/>
              </a:rPr>
              <a:t>KB</a:t>
            </a:r>
            <a:r>
              <a:rPr kumimoji="0" lang="zh-CN" altLang="zh-CN" sz="1100" dirty="0">
                <a:solidFill>
                  <a:srgbClr val="FF0000"/>
                </a:solidFill>
                <a:latin typeface="微软雅黑" pitchFamily="34" charset="-122"/>
                <a:ea typeface="微软雅黑" pitchFamily="34" charset="-122"/>
              </a:rPr>
              <a:t>、</a:t>
            </a:r>
            <a:r>
              <a:rPr kumimoji="0" lang="en-US" altLang="zh-CN" sz="1100" dirty="0">
                <a:solidFill>
                  <a:srgbClr val="FF0000"/>
                </a:solidFill>
                <a:latin typeface="微软雅黑" pitchFamily="34" charset="-122"/>
                <a:ea typeface="微软雅黑" pitchFamily="34" charset="-122"/>
              </a:rPr>
              <a:t>MB</a:t>
            </a:r>
            <a:r>
              <a:rPr kumimoji="0" lang="zh-CN" altLang="zh-CN" sz="1100" dirty="0">
                <a:solidFill>
                  <a:srgbClr val="FF0000"/>
                </a:solidFill>
                <a:latin typeface="微软雅黑" pitchFamily="34" charset="-122"/>
                <a:ea typeface="微软雅黑" pitchFamily="34" charset="-122"/>
              </a:rPr>
              <a:t>、</a:t>
            </a:r>
            <a:r>
              <a:rPr kumimoji="0" lang="en-US" altLang="zh-CN" sz="1100" dirty="0">
                <a:solidFill>
                  <a:srgbClr val="FF0000"/>
                </a:solidFill>
                <a:latin typeface="微软雅黑" pitchFamily="34" charset="-122"/>
                <a:ea typeface="微软雅黑" pitchFamily="34" charset="-122"/>
              </a:rPr>
              <a:t>GB</a:t>
            </a:r>
            <a:r>
              <a:rPr kumimoji="0" lang="zh-CN" altLang="zh-CN" sz="1100" dirty="0">
                <a:solidFill>
                  <a:srgbClr val="FF0000"/>
                </a:solidFill>
                <a:latin typeface="微软雅黑" pitchFamily="34" charset="-122"/>
                <a:ea typeface="微软雅黑" pitchFamily="34" charset="-122"/>
              </a:rPr>
              <a:t>等</a:t>
            </a:r>
            <a:endParaRPr kumimoji="0" lang="zh-CN" altLang="en-US" sz="1100" dirty="0">
              <a:solidFill>
                <a:srgbClr val="FF0000"/>
              </a:solidFill>
              <a:latin typeface="微软雅黑" pitchFamily="34" charset="-122"/>
              <a:ea typeface="微软雅黑" pitchFamily="34" charset="-122"/>
            </a:endParaRPr>
          </a:p>
        </p:txBody>
      </p:sp>
      <p:cxnSp>
        <p:nvCxnSpPr>
          <p:cNvPr id="50" name="肘形连接符 49">
            <a:extLst>
              <a:ext uri="{FF2B5EF4-FFF2-40B4-BE49-F238E27FC236}">
                <a16:creationId xmlns:a16="http://schemas.microsoft.com/office/drawing/2014/main" xmlns="" id="{C0F7E0E3-8EA5-4819-B041-54ACED5CDCA9}"/>
              </a:ext>
            </a:extLst>
          </p:cNvPr>
          <p:cNvCxnSpPr/>
          <p:nvPr/>
        </p:nvCxnSpPr>
        <p:spPr>
          <a:xfrm rot="16200000" flipV="1">
            <a:off x="7338486" y="4249687"/>
            <a:ext cx="1208278" cy="135647"/>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1" name="文本框 18"/>
          <p:cNvSpPr txBox="1">
            <a:spLocks noChangeArrowheads="1"/>
          </p:cNvSpPr>
          <p:nvPr/>
        </p:nvSpPr>
        <p:spPr bwMode="auto">
          <a:xfrm>
            <a:off x="5956478" y="3700873"/>
            <a:ext cx="1804586" cy="769441"/>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保密期限：</a:t>
            </a:r>
            <a:r>
              <a:rPr kumimoji="0" lang="zh-CN" altLang="zh-CN" sz="1100" dirty="0">
                <a:solidFill>
                  <a:srgbClr val="FF0000"/>
                </a:solidFill>
                <a:latin typeface="微软雅黑" pitchFamily="34" charset="-122"/>
                <a:ea typeface="微软雅黑" pitchFamily="34" charset="-122"/>
              </a:rPr>
              <a:t>文件材料明确标注保密期限的，应同时填写保密期限，如“</a:t>
            </a:r>
            <a:r>
              <a:rPr kumimoji="0" lang="en-US" altLang="zh-CN" sz="1100" dirty="0">
                <a:solidFill>
                  <a:srgbClr val="FF0000"/>
                </a:solidFill>
                <a:latin typeface="微软雅黑" pitchFamily="34" charset="-122"/>
                <a:ea typeface="微软雅黑" pitchFamily="34" charset="-122"/>
              </a:rPr>
              <a:t>1</a:t>
            </a:r>
            <a:r>
              <a:rPr kumimoji="0" lang="zh-CN" altLang="zh-CN" sz="1100" dirty="0">
                <a:solidFill>
                  <a:srgbClr val="FF0000"/>
                </a:solidFill>
                <a:latin typeface="微软雅黑" pitchFamily="34" charset="-122"/>
                <a:ea typeface="微软雅黑" pitchFamily="34" charset="-122"/>
              </a:rPr>
              <a:t>年”</a:t>
            </a:r>
            <a:r>
              <a:rPr kumimoji="0" lang="en-US" altLang="zh-CN" sz="1100" dirty="0">
                <a:solidFill>
                  <a:srgbClr val="FF0000"/>
                </a:solidFill>
                <a:latin typeface="微软雅黑" pitchFamily="34" charset="-122"/>
                <a:ea typeface="微软雅黑" pitchFamily="34" charset="-122"/>
              </a:rPr>
              <a:t>;</a:t>
            </a:r>
            <a:r>
              <a:rPr kumimoji="0" lang="zh-CN" altLang="zh-CN" sz="1100" dirty="0">
                <a:solidFill>
                  <a:srgbClr val="FF0000"/>
                </a:solidFill>
                <a:latin typeface="微软雅黑" pitchFamily="34" charset="-122"/>
                <a:ea typeface="微软雅黑" pitchFamily="34" charset="-122"/>
              </a:rPr>
              <a:t>无保密期限的不填写。</a:t>
            </a:r>
            <a:endParaRPr kumimoji="0" lang="zh-CN" altLang="en-US" sz="1100" dirty="0">
              <a:solidFill>
                <a:srgbClr val="FF0000"/>
              </a:solidFill>
              <a:latin typeface="微软雅黑" pitchFamily="34" charset="-122"/>
              <a:ea typeface="微软雅黑" pitchFamily="34" charset="-122"/>
            </a:endParaRPr>
          </a:p>
        </p:txBody>
      </p:sp>
      <p:cxnSp>
        <p:nvCxnSpPr>
          <p:cNvPr id="52" name="直接箭头连接符 51">
            <a:extLst>
              <a:ext uri="{FF2B5EF4-FFF2-40B4-BE49-F238E27FC236}">
                <a16:creationId xmlns:a16="http://schemas.microsoft.com/office/drawing/2014/main" xmlns="" id="{FF3C74AD-FBE7-4447-8F03-FB4FD923DB1C}"/>
              </a:ext>
            </a:extLst>
          </p:cNvPr>
          <p:cNvCxnSpPr/>
          <p:nvPr/>
        </p:nvCxnSpPr>
        <p:spPr bwMode="auto">
          <a:xfrm flipV="1">
            <a:off x="6570772" y="3420352"/>
            <a:ext cx="7946" cy="27225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5" name="文本框 18"/>
          <p:cNvSpPr txBox="1">
            <a:spLocks noChangeArrowheads="1"/>
          </p:cNvSpPr>
          <p:nvPr/>
        </p:nvSpPr>
        <p:spPr bwMode="auto">
          <a:xfrm>
            <a:off x="8202520" y="4044548"/>
            <a:ext cx="986822" cy="769441"/>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zh-CN" sz="1100" dirty="0">
                <a:solidFill>
                  <a:srgbClr val="FF0000"/>
                </a:solidFill>
                <a:latin typeface="微软雅黑" pitchFamily="34" charset="-122"/>
                <a:ea typeface="微软雅黑" pitchFamily="34" charset="-122"/>
              </a:rPr>
              <a:t>电子文件的格式名称</a:t>
            </a:r>
            <a:r>
              <a:rPr kumimoji="0" lang="zh-CN" altLang="en-US" sz="1100" dirty="0">
                <a:solidFill>
                  <a:srgbClr val="FF0000"/>
                </a:solidFill>
                <a:latin typeface="微软雅黑" pitchFamily="34" charset="-122"/>
                <a:ea typeface="微软雅黑" pitchFamily="34" charset="-122"/>
              </a:rPr>
              <a:t>：</a:t>
            </a:r>
            <a:r>
              <a:rPr kumimoji="0" lang="zh-CN" altLang="zh-CN" sz="1100" dirty="0">
                <a:solidFill>
                  <a:srgbClr val="FF0000"/>
                </a:solidFill>
                <a:latin typeface="微软雅黑" pitchFamily="34" charset="-122"/>
                <a:ea typeface="微软雅黑" pitchFamily="34" charset="-122"/>
              </a:rPr>
              <a:t>如</a:t>
            </a:r>
            <a:r>
              <a:rPr kumimoji="0" lang="en-US" altLang="zh-CN" sz="1100" dirty="0">
                <a:solidFill>
                  <a:srgbClr val="FF0000"/>
                </a:solidFill>
                <a:latin typeface="微软雅黑" pitchFamily="34" charset="-122"/>
                <a:ea typeface="微软雅黑" pitchFamily="34" charset="-122"/>
              </a:rPr>
              <a:t>PDF</a:t>
            </a:r>
            <a:r>
              <a:rPr kumimoji="0" lang="zh-CN" altLang="zh-CN" sz="1100" dirty="0">
                <a:solidFill>
                  <a:srgbClr val="FF0000"/>
                </a:solidFill>
                <a:latin typeface="微软雅黑" pitchFamily="34" charset="-122"/>
                <a:ea typeface="微软雅黑" pitchFamily="34" charset="-122"/>
              </a:rPr>
              <a:t>、</a:t>
            </a:r>
            <a:r>
              <a:rPr kumimoji="0" lang="en-US" altLang="zh-CN" sz="1100" dirty="0">
                <a:solidFill>
                  <a:srgbClr val="FF0000"/>
                </a:solidFill>
                <a:latin typeface="微软雅黑" pitchFamily="34" charset="-122"/>
                <a:ea typeface="微软雅黑" pitchFamily="34" charset="-122"/>
              </a:rPr>
              <a:t>DOCX</a:t>
            </a:r>
            <a:r>
              <a:rPr kumimoji="0" lang="zh-CN" altLang="zh-CN" sz="1100" dirty="0">
                <a:solidFill>
                  <a:srgbClr val="FF0000"/>
                </a:solidFill>
                <a:latin typeface="微软雅黑" pitchFamily="34" charset="-122"/>
                <a:ea typeface="微软雅黑" pitchFamily="34" charset="-122"/>
              </a:rPr>
              <a:t>等。</a:t>
            </a:r>
            <a:endParaRPr kumimoji="0" lang="zh-CN" altLang="en-US" sz="1100" dirty="0">
              <a:solidFill>
                <a:srgbClr val="FF0000"/>
              </a:solidFill>
              <a:latin typeface="微软雅黑" pitchFamily="34" charset="-122"/>
              <a:ea typeface="微软雅黑" pitchFamily="34" charset="-122"/>
            </a:endParaRPr>
          </a:p>
        </p:txBody>
      </p:sp>
      <p:cxnSp>
        <p:nvCxnSpPr>
          <p:cNvPr id="56" name="直接箭头连接符 55">
            <a:extLst>
              <a:ext uri="{FF2B5EF4-FFF2-40B4-BE49-F238E27FC236}">
                <a16:creationId xmlns:a16="http://schemas.microsoft.com/office/drawing/2014/main" xmlns="" id="{FF3C74AD-FBE7-4447-8F03-FB4FD923DB1C}"/>
              </a:ext>
            </a:extLst>
          </p:cNvPr>
          <p:cNvCxnSpPr/>
          <p:nvPr/>
        </p:nvCxnSpPr>
        <p:spPr bwMode="auto">
          <a:xfrm flipV="1">
            <a:off x="8428842" y="3719789"/>
            <a:ext cx="7946" cy="27225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8" name="文本框 18"/>
          <p:cNvSpPr txBox="1">
            <a:spLocks noChangeArrowheads="1"/>
          </p:cNvSpPr>
          <p:nvPr/>
        </p:nvSpPr>
        <p:spPr bwMode="auto">
          <a:xfrm>
            <a:off x="9288481" y="4744634"/>
            <a:ext cx="1609725" cy="600164"/>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pPr lvl="0"/>
            <a:r>
              <a:rPr kumimoji="0" lang="zh-CN" altLang="en-US" sz="1100" dirty="0">
                <a:solidFill>
                  <a:srgbClr val="FF0000"/>
                </a:solidFill>
                <a:latin typeface="微软雅黑" pitchFamily="34" charset="-122"/>
                <a:ea typeface="微软雅黑" pitchFamily="34" charset="-122"/>
              </a:rPr>
              <a:t>计算机文件个数：</a:t>
            </a:r>
            <a:r>
              <a:rPr kumimoji="0" lang="zh-CN" altLang="zh-CN" sz="1100" dirty="0">
                <a:solidFill>
                  <a:srgbClr val="FF0000"/>
                </a:solidFill>
                <a:latin typeface="微软雅黑" pitchFamily="34" charset="-122"/>
                <a:ea typeface="微软雅黑" pitchFamily="34" charset="-122"/>
              </a:rPr>
              <a:t>填写一件电子文件包含的计算机文件数量。</a:t>
            </a:r>
            <a:endParaRPr kumimoji="0" lang="zh-CN" altLang="en-US" sz="1100" dirty="0">
              <a:solidFill>
                <a:srgbClr val="FF0000"/>
              </a:solidFill>
              <a:latin typeface="微软雅黑" pitchFamily="34" charset="-122"/>
              <a:ea typeface="微软雅黑" pitchFamily="34" charset="-122"/>
            </a:endParaRPr>
          </a:p>
        </p:txBody>
      </p:sp>
      <p:cxnSp>
        <p:nvCxnSpPr>
          <p:cNvPr id="59" name="肘形连接符 58">
            <a:extLst>
              <a:ext uri="{FF2B5EF4-FFF2-40B4-BE49-F238E27FC236}">
                <a16:creationId xmlns:a16="http://schemas.microsoft.com/office/drawing/2014/main" xmlns="" id="{C0F7E0E3-8EA5-4819-B041-54ACED5CDCA9}"/>
              </a:ext>
            </a:extLst>
          </p:cNvPr>
          <p:cNvCxnSpPr/>
          <p:nvPr/>
        </p:nvCxnSpPr>
        <p:spPr>
          <a:xfrm rot="16200000" flipV="1">
            <a:off x="8670837" y="4015710"/>
            <a:ext cx="1129490" cy="345828"/>
          </a:xfrm>
          <a:prstGeom prst="bentConnector3">
            <a:avLst>
              <a:gd name="adj1" fmla="val 74755"/>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8" name="文本框 18"/>
          <p:cNvSpPr txBox="1">
            <a:spLocks noChangeArrowheads="1"/>
          </p:cNvSpPr>
          <p:nvPr/>
        </p:nvSpPr>
        <p:spPr bwMode="auto">
          <a:xfrm>
            <a:off x="9467541" y="3973180"/>
            <a:ext cx="1619250" cy="430887"/>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zh-CN" sz="1100" dirty="0">
                <a:solidFill>
                  <a:srgbClr val="FF0000"/>
                </a:solidFill>
                <a:latin typeface="微软雅黑" pitchFamily="34" charset="-122"/>
                <a:ea typeface="微软雅黑" pitchFamily="34" charset="-122"/>
              </a:rPr>
              <a:t>文件材料的生成方式</a:t>
            </a:r>
            <a:r>
              <a:rPr kumimoji="0" lang="zh-CN" altLang="en-US" sz="1100" dirty="0">
                <a:solidFill>
                  <a:srgbClr val="FF0000"/>
                </a:solidFill>
                <a:latin typeface="微软雅黑" pitchFamily="34" charset="-122"/>
                <a:ea typeface="微软雅黑" pitchFamily="34" charset="-122"/>
              </a:rPr>
              <a:t>：</a:t>
            </a:r>
            <a:r>
              <a:rPr kumimoji="0" lang="zh-CN" altLang="zh-CN" sz="1100" dirty="0">
                <a:solidFill>
                  <a:srgbClr val="FF0000"/>
                </a:solidFill>
                <a:latin typeface="微软雅黑" pitchFamily="34" charset="-122"/>
                <a:ea typeface="微软雅黑" pitchFamily="34" charset="-122"/>
              </a:rPr>
              <a:t>如原生、数字化等。</a:t>
            </a:r>
            <a:endParaRPr kumimoji="0" lang="zh-CN" altLang="en-US" sz="1100" dirty="0">
              <a:solidFill>
                <a:srgbClr val="FF0000"/>
              </a:solidFill>
              <a:latin typeface="微软雅黑" pitchFamily="34" charset="-122"/>
              <a:ea typeface="微软雅黑" pitchFamily="34" charset="-122"/>
            </a:endParaRPr>
          </a:p>
        </p:txBody>
      </p:sp>
      <p:cxnSp>
        <p:nvCxnSpPr>
          <p:cNvPr id="76" name="直接箭头连接符 75">
            <a:extLst>
              <a:ext uri="{FF2B5EF4-FFF2-40B4-BE49-F238E27FC236}">
                <a16:creationId xmlns:a16="http://schemas.microsoft.com/office/drawing/2014/main" xmlns="" id="{FF3C74AD-FBE7-4447-8F03-FB4FD923DB1C}"/>
              </a:ext>
            </a:extLst>
          </p:cNvPr>
          <p:cNvCxnSpPr/>
          <p:nvPr/>
        </p:nvCxnSpPr>
        <p:spPr bwMode="auto">
          <a:xfrm flipV="1">
            <a:off x="9639615" y="3688377"/>
            <a:ext cx="7946" cy="27225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7" name="文本框 18"/>
          <p:cNvSpPr txBox="1">
            <a:spLocks noChangeArrowheads="1"/>
          </p:cNvSpPr>
          <p:nvPr/>
        </p:nvSpPr>
        <p:spPr bwMode="auto">
          <a:xfrm>
            <a:off x="9062668" y="1332368"/>
            <a:ext cx="2765871" cy="1107996"/>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存储位置：</a:t>
            </a:r>
            <a:r>
              <a:rPr kumimoji="0" lang="zh-CN" altLang="zh-CN" sz="1100" dirty="0">
                <a:solidFill>
                  <a:srgbClr val="FF0000"/>
                </a:solidFill>
                <a:latin typeface="微软雅黑" pitchFamily="34" charset="-122"/>
                <a:ea typeface="微软雅黑" pitchFamily="34" charset="-122"/>
              </a:rPr>
              <a:t>电子文件脱机存储的载体号，载体号命名结构可为“</a:t>
            </a:r>
            <a:r>
              <a:rPr kumimoji="0" lang="en-US" altLang="zh-CN" sz="1100" dirty="0">
                <a:solidFill>
                  <a:srgbClr val="FF0000"/>
                </a:solidFill>
                <a:latin typeface="微软雅黑" pitchFamily="34" charset="-122"/>
                <a:ea typeface="微软雅黑" pitchFamily="34" charset="-122"/>
              </a:rPr>
              <a:t>KY-</a:t>
            </a:r>
            <a:r>
              <a:rPr kumimoji="0" lang="zh-CN" altLang="zh-CN" sz="1100" dirty="0">
                <a:solidFill>
                  <a:srgbClr val="FF0000"/>
                </a:solidFill>
                <a:latin typeface="微软雅黑" pitchFamily="34" charset="-122"/>
                <a:ea typeface="微软雅黑" pitchFamily="34" charset="-122"/>
              </a:rPr>
              <a:t>任务编号</a:t>
            </a:r>
            <a:r>
              <a:rPr kumimoji="0" lang="en-US" altLang="zh-CN" sz="1100" dirty="0">
                <a:solidFill>
                  <a:srgbClr val="FF0000"/>
                </a:solidFill>
                <a:latin typeface="微软雅黑" pitchFamily="34" charset="-122"/>
                <a:ea typeface="微软雅黑" pitchFamily="34" charset="-122"/>
              </a:rPr>
              <a:t>-</a:t>
            </a:r>
            <a:r>
              <a:rPr kumimoji="0" lang="zh-CN" altLang="zh-CN" sz="1100" dirty="0">
                <a:solidFill>
                  <a:srgbClr val="FF0000"/>
                </a:solidFill>
                <a:latin typeface="微软雅黑" pitchFamily="34" charset="-122"/>
                <a:ea typeface="微软雅黑" pitchFamily="34" charset="-122"/>
              </a:rPr>
              <a:t>年度</a:t>
            </a:r>
            <a:r>
              <a:rPr kumimoji="0" lang="en-US" altLang="zh-CN" sz="1100" dirty="0">
                <a:solidFill>
                  <a:srgbClr val="FF0000"/>
                </a:solidFill>
                <a:latin typeface="微软雅黑" pitchFamily="34" charset="-122"/>
                <a:ea typeface="微软雅黑" pitchFamily="34" charset="-122"/>
              </a:rPr>
              <a:t>-</a:t>
            </a:r>
            <a:r>
              <a:rPr kumimoji="0" lang="zh-CN" altLang="zh-CN" sz="1100" dirty="0">
                <a:solidFill>
                  <a:srgbClr val="FF0000"/>
                </a:solidFill>
                <a:latin typeface="微软雅黑" pitchFamily="34" charset="-122"/>
                <a:ea typeface="微软雅黑" pitchFamily="34" charset="-122"/>
              </a:rPr>
              <a:t>载体序号”；不能脱离生成系统或设备的电子文件，填写其所在业务系统或生成设备的名称、系统访问路径或设备存放地，以及责任者等信息。</a:t>
            </a:r>
            <a:r>
              <a:rPr kumimoji="0" lang="zh-CN" altLang="en-US" sz="1100" dirty="0">
                <a:solidFill>
                  <a:srgbClr val="FF0000"/>
                </a:solidFill>
                <a:latin typeface="微软雅黑" pitchFamily="34" charset="-122"/>
                <a:ea typeface="微软雅黑" pitchFamily="34" charset="-122"/>
              </a:rPr>
              <a:t>。</a:t>
            </a:r>
          </a:p>
        </p:txBody>
      </p:sp>
      <p:cxnSp>
        <p:nvCxnSpPr>
          <p:cNvPr id="78" name="直接箭头连接符 77">
            <a:extLst>
              <a:ext uri="{FF2B5EF4-FFF2-40B4-BE49-F238E27FC236}">
                <a16:creationId xmlns:a16="http://schemas.microsoft.com/office/drawing/2014/main" xmlns="" id="{FF3C74AD-FBE7-4447-8F03-FB4FD923DB1C}"/>
              </a:ext>
            </a:extLst>
          </p:cNvPr>
          <p:cNvCxnSpPr/>
          <p:nvPr/>
        </p:nvCxnSpPr>
        <p:spPr bwMode="auto">
          <a:xfrm>
            <a:off x="10149572" y="2472556"/>
            <a:ext cx="0" cy="23336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0" name="文本框 18"/>
          <p:cNvSpPr txBox="1">
            <a:spLocks noChangeArrowheads="1"/>
          </p:cNvSpPr>
          <p:nvPr/>
        </p:nvSpPr>
        <p:spPr bwMode="auto">
          <a:xfrm>
            <a:off x="1806220" y="6066182"/>
            <a:ext cx="6875462" cy="769937"/>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文件题名：实验记录必须要补充自拟标题，注明关于哪个研究内容的实验记录。另外，如果留存的实验记录主要用于其他项目，并已经归档在其他项目档案里的，需要在目录内填写实验记录名称，在备注栏内填写已归档实验记录本的档号；若实验记录本主要用于其他项目，但还未归档在其他项目里的，需要复印与本专项实验相关内容，并归入本专项，并附上复印说明。</a:t>
            </a:r>
          </a:p>
        </p:txBody>
      </p:sp>
      <p:cxnSp>
        <p:nvCxnSpPr>
          <p:cNvPr id="82" name="直接箭头连接符 81">
            <a:extLst>
              <a:ext uri="{FF2B5EF4-FFF2-40B4-BE49-F238E27FC236}">
                <a16:creationId xmlns:a16="http://schemas.microsoft.com/office/drawing/2014/main" xmlns="" id="{FF3C74AD-FBE7-4447-8F03-FB4FD923DB1C}"/>
              </a:ext>
            </a:extLst>
          </p:cNvPr>
          <p:cNvCxnSpPr/>
          <p:nvPr/>
        </p:nvCxnSpPr>
        <p:spPr bwMode="auto">
          <a:xfrm>
            <a:off x="3707357" y="5783870"/>
            <a:ext cx="0" cy="23336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9" name="文本框 18">
            <a:extLst>
              <a:ext uri="{FF2B5EF4-FFF2-40B4-BE49-F238E27FC236}">
                <a16:creationId xmlns:a16="http://schemas.microsoft.com/office/drawing/2014/main" xmlns="" id="{90702DED-C014-481C-BA45-78BA21D6A6E9}"/>
              </a:ext>
            </a:extLst>
          </p:cNvPr>
          <p:cNvSpPr txBox="1">
            <a:spLocks noChangeArrowheads="1"/>
          </p:cNvSpPr>
          <p:nvPr/>
        </p:nvSpPr>
        <p:spPr bwMode="auto">
          <a:xfrm>
            <a:off x="6982280" y="2017442"/>
            <a:ext cx="1623181" cy="600164"/>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pPr lvl="0"/>
            <a:r>
              <a:rPr kumimoji="0" lang="zh-CN" altLang="en-US" sz="1100" dirty="0">
                <a:solidFill>
                  <a:srgbClr val="FF0000"/>
                </a:solidFill>
                <a:latin typeface="微软雅黑" pitchFamily="34" charset="-122"/>
                <a:ea typeface="微软雅黑" pitchFamily="34" charset="-122"/>
              </a:rPr>
              <a:t>载体形式：</a:t>
            </a:r>
            <a:r>
              <a:rPr kumimoji="0" lang="zh-CN" altLang="zh-CN" sz="1100" dirty="0">
                <a:solidFill>
                  <a:srgbClr val="FF0000"/>
                </a:solidFill>
                <a:latin typeface="微软雅黑" pitchFamily="34" charset="-122"/>
                <a:ea typeface="微软雅黑" pitchFamily="34" charset="-122"/>
              </a:rPr>
              <a:t>填写文件材料载体状态，如“纸质”</a:t>
            </a:r>
            <a:r>
              <a:rPr kumimoji="0" lang="zh-CN" altLang="en-US" sz="1100" dirty="0">
                <a:solidFill>
                  <a:srgbClr val="FF0000"/>
                </a:solidFill>
                <a:latin typeface="微软雅黑" pitchFamily="34" charset="-122"/>
                <a:ea typeface="微软雅黑" pitchFamily="34" charset="-122"/>
              </a:rPr>
              <a:t>或“纸质和电子”。</a:t>
            </a:r>
          </a:p>
        </p:txBody>
      </p:sp>
      <p:cxnSp>
        <p:nvCxnSpPr>
          <p:cNvPr id="42" name="直接箭头连接符 41">
            <a:extLst>
              <a:ext uri="{FF2B5EF4-FFF2-40B4-BE49-F238E27FC236}">
                <a16:creationId xmlns:a16="http://schemas.microsoft.com/office/drawing/2014/main" xmlns="" id="{D618D1F1-BE64-40A9-9CD5-F964CC475D1B}"/>
              </a:ext>
            </a:extLst>
          </p:cNvPr>
          <p:cNvCxnSpPr>
            <a:cxnSpLocks/>
          </p:cNvCxnSpPr>
          <p:nvPr/>
        </p:nvCxnSpPr>
        <p:spPr bwMode="auto">
          <a:xfrm>
            <a:off x="7363919" y="2627449"/>
            <a:ext cx="0" cy="1524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4023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24">
            <a:extLst>
              <a:ext uri="{FF2B5EF4-FFF2-40B4-BE49-F238E27FC236}">
                <a16:creationId xmlns:a16="http://schemas.microsoft.com/office/drawing/2014/main" xmlns="" id="{716E501C-0BA1-4614-B1E7-E2DCDB22B716}"/>
              </a:ext>
            </a:extLst>
          </p:cNvPr>
          <p:cNvGrpSpPr>
            <a:grpSpLocks/>
          </p:cNvGrpSpPr>
          <p:nvPr/>
        </p:nvGrpSpPr>
        <p:grpSpPr bwMode="auto">
          <a:xfrm>
            <a:off x="1351398" y="0"/>
            <a:ext cx="3167063" cy="6858000"/>
            <a:chOff x="838200" y="0"/>
            <a:chExt cx="3167112" cy="6858000"/>
          </a:xfrm>
          <a:solidFill>
            <a:schemeClr val="accent5">
              <a:lumMod val="50000"/>
            </a:schemeClr>
          </a:solidFill>
        </p:grpSpPr>
        <p:sp>
          <p:nvSpPr>
            <p:cNvPr id="9" name="矩形 8">
              <a:extLst>
                <a:ext uri="{FF2B5EF4-FFF2-40B4-BE49-F238E27FC236}">
                  <a16:creationId xmlns:a16="http://schemas.microsoft.com/office/drawing/2014/main" xmlns="" id="{7EDAFAC1-1E12-4B23-8A20-6D19EF6CEE47}"/>
                </a:ext>
              </a:extLst>
            </p:cNvPr>
            <p:cNvSpPr/>
            <p:nvPr/>
          </p:nvSpPr>
          <p:spPr>
            <a:xfrm>
              <a:off x="838200" y="0"/>
              <a:ext cx="3167112"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0" name="椭圆 9">
              <a:extLst>
                <a:ext uri="{FF2B5EF4-FFF2-40B4-BE49-F238E27FC236}">
                  <a16:creationId xmlns:a16="http://schemas.microsoft.com/office/drawing/2014/main" xmlns="" id="{BB8FA5E2-AE8B-4E8C-B081-51EB8FC8775D}"/>
                </a:ext>
              </a:extLst>
            </p:cNvPr>
            <p:cNvSpPr/>
            <p:nvPr/>
          </p:nvSpPr>
          <p:spPr>
            <a:xfrm>
              <a:off x="1557349" y="2200275"/>
              <a:ext cx="1906616" cy="19224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sp>
        <p:nvSpPr>
          <p:cNvPr id="44035" name="文本框 127"/>
          <p:cNvSpPr txBox="1">
            <a:spLocks noChangeArrowheads="1"/>
          </p:cNvSpPr>
          <p:nvPr/>
        </p:nvSpPr>
        <p:spPr bwMode="auto">
          <a:xfrm>
            <a:off x="2527471" y="2376487"/>
            <a:ext cx="992716"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pPr eaLnBrk="1" hangingPunct="1"/>
            <a:r>
              <a:rPr lang="en-US" altLang="zh-CN" sz="9600" b="1" dirty="0">
                <a:solidFill>
                  <a:schemeClr val="accent5">
                    <a:lumMod val="75000"/>
                  </a:schemeClr>
                </a:solidFill>
                <a:latin typeface="微软雅黑" pitchFamily="34" charset="-122"/>
                <a:ea typeface="微软雅黑" pitchFamily="34" charset="-122"/>
              </a:rPr>
              <a:t>3</a:t>
            </a:r>
            <a:endParaRPr lang="zh-CN" altLang="en-US" sz="9600" b="1" dirty="0">
              <a:solidFill>
                <a:schemeClr val="accent5">
                  <a:lumMod val="75000"/>
                </a:schemeClr>
              </a:solidFill>
              <a:latin typeface="微软雅黑" pitchFamily="34" charset="-122"/>
              <a:ea typeface="微软雅黑" pitchFamily="34" charset="-122"/>
            </a:endParaRPr>
          </a:p>
        </p:txBody>
      </p:sp>
      <p:sp>
        <p:nvSpPr>
          <p:cNvPr id="41" name="文本框 40"/>
          <p:cNvSpPr txBox="1">
            <a:spLocks noChangeArrowheads="1"/>
          </p:cNvSpPr>
          <p:nvPr/>
        </p:nvSpPr>
        <p:spPr bwMode="auto">
          <a:xfrm>
            <a:off x="4832351" y="2662734"/>
            <a:ext cx="686858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4400" b="1" dirty="0">
                <a:solidFill>
                  <a:schemeClr val="accent5">
                    <a:lumMod val="50000"/>
                  </a:schemeClr>
                </a:solidFill>
                <a:latin typeface="微软雅黑" pitchFamily="34" charset="-122"/>
                <a:ea typeface="微软雅黑" pitchFamily="34" charset="-122"/>
              </a:rPr>
              <a:t>声像目录</a:t>
            </a:r>
          </a:p>
        </p:txBody>
      </p:sp>
      <p:sp>
        <p:nvSpPr>
          <p:cNvPr id="44037" name="文本框 32"/>
          <p:cNvSpPr txBox="1">
            <a:spLocks noChangeArrowheads="1"/>
          </p:cNvSpPr>
          <p:nvPr/>
        </p:nvSpPr>
        <p:spPr bwMode="auto">
          <a:xfrm>
            <a:off x="9425517" y="1479551"/>
            <a:ext cx="3198283" cy="333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pPr algn="ctr" eaLnBrk="1" hangingPunct="1">
              <a:lnSpc>
                <a:spcPts val="2000"/>
              </a:lnSpc>
            </a:pPr>
            <a:r>
              <a:rPr kumimoji="0" lang="zh-CN" altLang="en-US" sz="1600" b="1" dirty="0">
                <a:solidFill>
                  <a:schemeClr val="accent5">
                    <a:lumMod val="50000"/>
                  </a:schemeClr>
                </a:solidFill>
                <a:latin typeface="微软雅黑" pitchFamily="34" charset="-122"/>
                <a:ea typeface="微软雅黑" pitchFamily="34" charset="-122"/>
              </a:rPr>
              <a:t>生物物理所</a:t>
            </a:r>
          </a:p>
        </p:txBody>
      </p:sp>
    </p:spTree>
    <p:extLst>
      <p:ext uri="{BB962C8B-B14F-4D97-AF65-F5344CB8AC3E}">
        <p14:creationId xmlns:p14="http://schemas.microsoft.com/office/powerpoint/2010/main" val="22873363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fill="hold" grpId="0" nodeType="afterEffect">
                                  <p:stCondLst>
                                    <p:cond delay="0"/>
                                  </p:stCondLst>
                                  <p:iterate type="lt">
                                    <p:tmPct val="16000"/>
                                  </p:iterate>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1+#ppt_h/2"/>
                                          </p:val>
                                        </p:tav>
                                        <p:tav tm="100000">
                                          <p:val>
                                            <p:strVal val="#ppt_y"/>
                                          </p:val>
                                        </p:tav>
                                      </p:tavLst>
                                    </p:anim>
                                  </p:childTnLst>
                                </p:cTn>
                              </p:par>
                              <p:par>
                                <p:cTn id="9" presetID="22" presetClass="entr" presetSubtype="1"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AutoShape 4"/>
          <p:cNvSpPr>
            <a:spLocks noChangeArrowheads="1"/>
          </p:cNvSpPr>
          <p:nvPr/>
        </p:nvSpPr>
        <p:spPr bwMode="auto">
          <a:xfrm>
            <a:off x="431801" y="53975"/>
            <a:ext cx="11425767" cy="854075"/>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round/>
                <a:headEnd/>
                <a:tailEnd/>
              </a14:hiddenLine>
            </a:ext>
          </a:extLst>
        </p:spPr>
        <p:txBody>
          <a:bodyPr lIns="0" tIns="72000" rIns="0" bIns="144000">
            <a:spAutoFit/>
          </a:bodyPr>
          <a:lstStyle/>
          <a:p>
            <a:pPr eaLnBrk="1" hangingPunct="1">
              <a:buFont typeface="Arial" charset="0"/>
              <a:buNone/>
            </a:pPr>
            <a:r>
              <a:rPr lang="zh-CN" altLang="en-US" sz="3600" b="1">
                <a:solidFill>
                  <a:srgbClr val="000000"/>
                </a:solidFill>
                <a:latin typeface="幼圆" pitchFamily="49" charset="-122"/>
                <a:ea typeface="幼圆" pitchFamily="49" charset="-122"/>
                <a:sym typeface="Arial" charset="0"/>
              </a:rPr>
              <a:t>（一）照片档案目录</a:t>
            </a:r>
          </a:p>
        </p:txBody>
      </p:sp>
      <p:sp>
        <p:nvSpPr>
          <p:cNvPr id="46085" name="矩形 1"/>
          <p:cNvSpPr>
            <a:spLocks noChangeArrowheads="1"/>
          </p:cNvSpPr>
          <p:nvPr/>
        </p:nvSpPr>
        <p:spPr bwMode="auto">
          <a:xfrm>
            <a:off x="607484" y="944722"/>
            <a:ext cx="1095374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pPr>
            <a:r>
              <a:rPr lang="en-US" altLang="zh-CN" sz="2000" dirty="0">
                <a:solidFill>
                  <a:srgbClr val="000000"/>
                </a:solidFill>
                <a:latin typeface="微软雅黑" pitchFamily="34" charset="-122"/>
                <a:ea typeface="微软雅黑" pitchFamily="34" charset="-122"/>
                <a:sym typeface="Times New Roman" pitchFamily="18" charset="0"/>
              </a:rPr>
              <a:t>ZP-XDB37010101</a:t>
            </a:r>
            <a:r>
              <a:rPr lang="zh-CN" altLang="en-US" sz="2000" dirty="0">
                <a:solidFill>
                  <a:srgbClr val="000000"/>
                </a:solidFill>
                <a:latin typeface="微软雅黑" pitchFamily="34" charset="-122"/>
                <a:ea typeface="微软雅黑" pitchFamily="34" charset="-122"/>
                <a:sym typeface="Times New Roman" pitchFamily="18" charset="0"/>
              </a:rPr>
              <a:t>，照片档案以“件”为单位整理。</a:t>
            </a:r>
            <a:endParaRPr lang="en-US" altLang="zh-CN" sz="2000" dirty="0">
              <a:solidFill>
                <a:srgbClr val="000000"/>
              </a:solidFill>
              <a:latin typeface="微软雅黑" pitchFamily="34" charset="-122"/>
              <a:ea typeface="微软雅黑" pitchFamily="34" charset="-122"/>
              <a:sym typeface="Times New Roman" pitchFamily="18" charset="0"/>
            </a:endParaRPr>
          </a:p>
        </p:txBody>
      </p:sp>
      <p:sp>
        <p:nvSpPr>
          <p:cNvPr id="12" name="椭圆 11">
            <a:extLst>
              <a:ext uri="{FF2B5EF4-FFF2-40B4-BE49-F238E27FC236}">
                <a16:creationId xmlns:a16="http://schemas.microsoft.com/office/drawing/2014/main" xmlns="" id="{83CA5157-203D-4687-92F1-9E73E7DC8FA4}"/>
              </a:ext>
            </a:extLst>
          </p:cNvPr>
          <p:cNvSpPr/>
          <p:nvPr/>
        </p:nvSpPr>
        <p:spPr>
          <a:xfrm>
            <a:off x="511176" y="1012503"/>
            <a:ext cx="607484" cy="431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6087" name="文本框 18"/>
          <p:cNvSpPr txBox="1">
            <a:spLocks noChangeArrowheads="1"/>
          </p:cNvSpPr>
          <p:nvPr/>
        </p:nvSpPr>
        <p:spPr bwMode="auto">
          <a:xfrm>
            <a:off x="988072" y="817722"/>
            <a:ext cx="432011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pPr>
              <a:buFont typeface="Arial" charset="0"/>
              <a:buNone/>
            </a:pPr>
            <a:r>
              <a:rPr kumimoji="0" lang="zh-CN" altLang="en-US" sz="1000" dirty="0">
                <a:solidFill>
                  <a:srgbClr val="FF0000"/>
                </a:solidFill>
                <a:latin typeface="微软雅黑" pitchFamily="34" charset="-122"/>
                <a:ea typeface="微软雅黑" pitchFamily="34" charset="-122"/>
              </a:rPr>
              <a:t>“</a:t>
            </a:r>
            <a:r>
              <a:rPr kumimoji="0" lang="en-US" altLang="zh-CN" sz="1000" dirty="0">
                <a:solidFill>
                  <a:srgbClr val="FF0000"/>
                </a:solidFill>
                <a:latin typeface="微软雅黑" pitchFamily="34" charset="-122"/>
                <a:ea typeface="微软雅黑" pitchFamily="34" charset="-122"/>
              </a:rPr>
              <a:t>ZP</a:t>
            </a:r>
            <a:r>
              <a:rPr kumimoji="0" lang="zh-CN" altLang="en-US" sz="1000" dirty="0">
                <a:solidFill>
                  <a:srgbClr val="FF0000"/>
                </a:solidFill>
                <a:latin typeface="微软雅黑" pitchFamily="34" charset="-122"/>
                <a:ea typeface="微软雅黑" pitchFamily="34" charset="-122"/>
              </a:rPr>
              <a:t>”为声像档案</a:t>
            </a:r>
            <a:r>
              <a:rPr kumimoji="0" lang="en-US" altLang="zh-CN" sz="1000" dirty="0">
                <a:solidFill>
                  <a:srgbClr val="FF0000"/>
                </a:solidFill>
                <a:latin typeface="微软雅黑" pitchFamily="34" charset="-122"/>
                <a:ea typeface="微软雅黑" pitchFamily="34" charset="-122"/>
              </a:rPr>
              <a:t>-</a:t>
            </a:r>
            <a:r>
              <a:rPr kumimoji="0" lang="zh-CN" altLang="en-US" sz="1000" dirty="0">
                <a:solidFill>
                  <a:srgbClr val="FF0000"/>
                </a:solidFill>
                <a:latin typeface="微软雅黑" pitchFamily="34" charset="-122"/>
                <a:ea typeface="微软雅黑" pitchFamily="34" charset="-122"/>
              </a:rPr>
              <a:t>照片类档案的分类代码</a:t>
            </a:r>
          </a:p>
        </p:txBody>
      </p:sp>
      <p:sp>
        <p:nvSpPr>
          <p:cNvPr id="46088" name="文本框 18"/>
          <p:cNvSpPr txBox="1">
            <a:spLocks noChangeArrowheads="1"/>
          </p:cNvSpPr>
          <p:nvPr/>
        </p:nvSpPr>
        <p:spPr bwMode="auto">
          <a:xfrm>
            <a:off x="814918" y="1444303"/>
            <a:ext cx="2789767" cy="430212"/>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任务名称：所承担任务全称或规范简称，即本子课题</a:t>
            </a:r>
            <a:r>
              <a:rPr kumimoji="0" lang="en-US" altLang="zh-CN" sz="1100" dirty="0">
                <a:solidFill>
                  <a:srgbClr val="FF0000"/>
                </a:solidFill>
                <a:latin typeface="微软雅黑" pitchFamily="34" charset="-122"/>
                <a:ea typeface="微软雅黑" pitchFamily="34" charset="-122"/>
              </a:rPr>
              <a:t>/</a:t>
            </a:r>
            <a:r>
              <a:rPr kumimoji="0" lang="zh-CN" altLang="en-US" sz="1100" dirty="0">
                <a:solidFill>
                  <a:srgbClr val="FF0000"/>
                </a:solidFill>
                <a:latin typeface="微软雅黑" pitchFamily="34" charset="-122"/>
                <a:ea typeface="微软雅黑" pitchFamily="34" charset="-122"/>
              </a:rPr>
              <a:t>课题</a:t>
            </a:r>
            <a:r>
              <a:rPr kumimoji="0" lang="en-US" altLang="zh-CN" sz="1100" dirty="0">
                <a:solidFill>
                  <a:srgbClr val="FF0000"/>
                </a:solidFill>
                <a:latin typeface="微软雅黑" pitchFamily="34" charset="-122"/>
                <a:ea typeface="微软雅黑" pitchFamily="34" charset="-122"/>
              </a:rPr>
              <a:t>/</a:t>
            </a:r>
            <a:r>
              <a:rPr kumimoji="0" lang="zh-CN" altLang="en-US" sz="1100" dirty="0">
                <a:solidFill>
                  <a:srgbClr val="FF0000"/>
                </a:solidFill>
                <a:latin typeface="微软雅黑" pitchFamily="34" charset="-122"/>
                <a:ea typeface="微软雅黑" pitchFamily="34" charset="-122"/>
              </a:rPr>
              <a:t>项目名称。</a:t>
            </a:r>
          </a:p>
        </p:txBody>
      </p:sp>
      <p:cxnSp>
        <p:nvCxnSpPr>
          <p:cNvPr id="16" name="直接箭头连接符 15">
            <a:extLst>
              <a:ext uri="{FF2B5EF4-FFF2-40B4-BE49-F238E27FC236}">
                <a16:creationId xmlns:a16="http://schemas.microsoft.com/office/drawing/2014/main" xmlns="" id="{8ADF3B56-3A9A-47F5-A04E-20324463793A}"/>
              </a:ext>
            </a:extLst>
          </p:cNvPr>
          <p:cNvCxnSpPr/>
          <p:nvPr/>
        </p:nvCxnSpPr>
        <p:spPr bwMode="auto">
          <a:xfrm>
            <a:off x="2044668" y="1954055"/>
            <a:ext cx="0" cy="25241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6090" name="文本框 18"/>
          <p:cNvSpPr txBox="1">
            <a:spLocks noChangeArrowheads="1"/>
          </p:cNvSpPr>
          <p:nvPr/>
        </p:nvSpPr>
        <p:spPr bwMode="auto">
          <a:xfrm>
            <a:off x="388254" y="5610388"/>
            <a:ext cx="3291416" cy="600164"/>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pPr algn="ctr"/>
            <a:r>
              <a:rPr kumimoji="0" lang="zh-CN" altLang="en-US" sz="1100" dirty="0">
                <a:solidFill>
                  <a:srgbClr val="FF0000"/>
                </a:solidFill>
                <a:latin typeface="微软雅黑" pitchFamily="34" charset="-122"/>
                <a:ea typeface="微软雅黑" pitchFamily="34" charset="-122"/>
              </a:rPr>
              <a:t>先导专项档号：根据“生物大分子复合体结构与功能的跨尺度研究</a:t>
            </a:r>
            <a:r>
              <a:rPr kumimoji="0" lang="en-US" altLang="zh-CN" sz="1100" dirty="0">
                <a:solidFill>
                  <a:srgbClr val="FF0000"/>
                </a:solidFill>
                <a:latin typeface="微软雅黑" pitchFamily="34" charset="-122"/>
                <a:ea typeface="微软雅黑" pitchFamily="34" charset="-122"/>
              </a:rPr>
              <a:t>”</a:t>
            </a:r>
            <a:r>
              <a:rPr kumimoji="0" lang="zh-CN" altLang="en-US" sz="1100" dirty="0">
                <a:solidFill>
                  <a:srgbClr val="FF0000"/>
                </a:solidFill>
                <a:latin typeface="微软雅黑" pitchFamily="34" charset="-122"/>
                <a:ea typeface="微软雅黑" pitchFamily="34" charset="-122"/>
              </a:rPr>
              <a:t>先导专项档号编制规则编制的档号。照片以“件”为单位，从“</a:t>
            </a:r>
            <a:r>
              <a:rPr kumimoji="0" lang="en-US" altLang="zh-CN" sz="1100" dirty="0">
                <a:solidFill>
                  <a:srgbClr val="FF0000"/>
                </a:solidFill>
                <a:latin typeface="微软雅黑" pitchFamily="34" charset="-122"/>
                <a:ea typeface="微软雅黑" pitchFamily="34" charset="-122"/>
              </a:rPr>
              <a:t>0001</a:t>
            </a:r>
            <a:r>
              <a:rPr kumimoji="0" lang="zh-CN" altLang="en-US" sz="1100" dirty="0">
                <a:solidFill>
                  <a:srgbClr val="FF0000"/>
                </a:solidFill>
                <a:latin typeface="微软雅黑" pitchFamily="34" charset="-122"/>
                <a:ea typeface="微软雅黑" pitchFamily="34" charset="-122"/>
              </a:rPr>
              <a:t>”开始。</a:t>
            </a:r>
          </a:p>
        </p:txBody>
      </p:sp>
      <p:cxnSp>
        <p:nvCxnSpPr>
          <p:cNvPr id="22" name="肘形连接符 21">
            <a:extLst>
              <a:ext uri="{FF2B5EF4-FFF2-40B4-BE49-F238E27FC236}">
                <a16:creationId xmlns:a16="http://schemas.microsoft.com/office/drawing/2014/main" xmlns="" id="{3FB822A6-B526-452C-A36F-CCC41874D3BD}"/>
              </a:ext>
            </a:extLst>
          </p:cNvPr>
          <p:cNvCxnSpPr/>
          <p:nvPr/>
        </p:nvCxnSpPr>
        <p:spPr>
          <a:xfrm rot="5400000" flipH="1" flipV="1">
            <a:off x="-410526" y="4052949"/>
            <a:ext cx="2689121" cy="425757"/>
          </a:xfrm>
          <a:prstGeom prst="bentConnector2">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6092" name="文本框 18"/>
          <p:cNvSpPr txBox="1">
            <a:spLocks noChangeArrowheads="1"/>
          </p:cNvSpPr>
          <p:nvPr/>
        </p:nvSpPr>
        <p:spPr bwMode="auto">
          <a:xfrm>
            <a:off x="1883834" y="5008270"/>
            <a:ext cx="2135717" cy="430887"/>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立档单位档号：由各任务承担单位的声像档案管理人员填写。</a:t>
            </a:r>
          </a:p>
        </p:txBody>
      </p:sp>
      <p:sp>
        <p:nvSpPr>
          <p:cNvPr id="46094" name="文本框 18"/>
          <p:cNvSpPr txBox="1">
            <a:spLocks noChangeArrowheads="1"/>
          </p:cNvSpPr>
          <p:nvPr/>
        </p:nvSpPr>
        <p:spPr bwMode="auto">
          <a:xfrm>
            <a:off x="3728719" y="1437165"/>
            <a:ext cx="5410200" cy="431800"/>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a:solidFill>
                  <a:srgbClr val="FF0000"/>
                </a:solidFill>
                <a:latin typeface="微软雅黑" pitchFamily="34" charset="-122"/>
                <a:ea typeface="微软雅黑" pitchFamily="34" charset="-122"/>
              </a:rPr>
              <a:t>题名：填写照片所反映的主要内容，照片中涉及重要人物，应标明任务的姓名、身份（职务）和所处位置，并外加“</a:t>
            </a:r>
            <a:r>
              <a:rPr kumimoji="0" lang="en-US" altLang="zh-CN" sz="1100">
                <a:solidFill>
                  <a:srgbClr val="FF0000"/>
                </a:solidFill>
                <a:latin typeface="微软雅黑" pitchFamily="34" charset="-122"/>
                <a:ea typeface="微软雅黑" pitchFamily="34" charset="-122"/>
              </a:rPr>
              <a:t>[ ]</a:t>
            </a:r>
            <a:r>
              <a:rPr kumimoji="0" lang="zh-CN" altLang="en-US" sz="1100">
                <a:solidFill>
                  <a:srgbClr val="FF0000"/>
                </a:solidFill>
                <a:latin typeface="微软雅黑" pitchFamily="34" charset="-122"/>
                <a:ea typeface="微软雅黑" pitchFamily="34" charset="-122"/>
              </a:rPr>
              <a:t>”。</a:t>
            </a:r>
          </a:p>
        </p:txBody>
      </p:sp>
      <p:sp>
        <p:nvSpPr>
          <p:cNvPr id="46096" name="文本框 18"/>
          <p:cNvSpPr txBox="1">
            <a:spLocks noChangeArrowheads="1"/>
          </p:cNvSpPr>
          <p:nvPr/>
        </p:nvSpPr>
        <p:spPr bwMode="auto">
          <a:xfrm>
            <a:off x="3934061" y="5610387"/>
            <a:ext cx="3901016" cy="769441"/>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张数：填写一件中包含的照片张数，关于同一个内容的多张照片放置一个文件夹内，文件夹名称为对应的“先导专项档号”。</a:t>
            </a:r>
            <a:r>
              <a:rPr kumimoji="0" lang="en-US" altLang="zh-CN" sz="1100" dirty="0">
                <a:solidFill>
                  <a:srgbClr val="FF0000"/>
                </a:solidFill>
                <a:latin typeface="微软雅黑" pitchFamily="34" charset="-122"/>
                <a:ea typeface="微软雅黑" pitchFamily="34" charset="-122"/>
              </a:rPr>
              <a:t> </a:t>
            </a:r>
            <a:r>
              <a:rPr kumimoji="0" lang="zh-CN" altLang="en-US" sz="1100" dirty="0">
                <a:solidFill>
                  <a:srgbClr val="FF0000"/>
                </a:solidFill>
                <a:latin typeface="微软雅黑" pitchFamily="34" charset="-122"/>
                <a:ea typeface="微软雅黑" pitchFamily="34" charset="-122"/>
              </a:rPr>
              <a:t>如</a:t>
            </a:r>
            <a:r>
              <a:rPr kumimoji="0" lang="en-US" altLang="zh-CN" sz="1100" dirty="0">
                <a:solidFill>
                  <a:srgbClr val="FF0000"/>
                </a:solidFill>
                <a:latin typeface="微软雅黑" pitchFamily="34" charset="-122"/>
                <a:ea typeface="微软雅黑" pitchFamily="34" charset="-122"/>
              </a:rPr>
              <a:t>ZP-</a:t>
            </a:r>
            <a:r>
              <a:rPr kumimoji="0" lang="en-US" altLang="zh-CN" sz="1100" dirty="0">
                <a:solidFill>
                  <a:srgbClr val="FF0000"/>
                </a:solidFill>
                <a:latin typeface="微软雅黑" pitchFamily="34" charset="-122"/>
                <a:ea typeface="微软雅黑" pitchFamily="34" charset="-122"/>
                <a:sym typeface="Times New Roman" pitchFamily="18" charset="0"/>
              </a:rPr>
              <a:t>XDB08010101-0001</a:t>
            </a:r>
            <a:r>
              <a:rPr kumimoji="0" lang="zh-CN" altLang="en-US" sz="1100" dirty="0">
                <a:solidFill>
                  <a:srgbClr val="FF0000"/>
                </a:solidFill>
                <a:latin typeface="微软雅黑" pitchFamily="34" charset="-122"/>
                <a:ea typeface="微软雅黑" pitchFamily="34" charset="-122"/>
                <a:sym typeface="Times New Roman" pitchFamily="18" charset="0"/>
              </a:rPr>
              <a:t>，</a:t>
            </a:r>
            <a:r>
              <a:rPr kumimoji="0" lang="en-US" altLang="zh-CN" sz="1100">
                <a:solidFill>
                  <a:srgbClr val="FF0000"/>
                </a:solidFill>
                <a:latin typeface="微软雅黑" pitchFamily="34" charset="-122"/>
                <a:ea typeface="微软雅黑" pitchFamily="34" charset="-122"/>
                <a:sym typeface="Times New Roman" pitchFamily="18" charset="0"/>
              </a:rPr>
              <a:t>ZP-XDB08010101-0002</a:t>
            </a:r>
            <a:r>
              <a:rPr kumimoji="0" lang="zh-CN" altLang="en-US" sz="1100" dirty="0">
                <a:solidFill>
                  <a:srgbClr val="FF0000"/>
                </a:solidFill>
                <a:latin typeface="微软雅黑" pitchFamily="34" charset="-122"/>
                <a:ea typeface="微软雅黑" pitchFamily="34" charset="-122"/>
                <a:sym typeface="Times New Roman" pitchFamily="18" charset="0"/>
              </a:rPr>
              <a:t>。</a:t>
            </a:r>
            <a:endParaRPr kumimoji="0" lang="zh-CN" altLang="en-US" sz="1100" dirty="0">
              <a:solidFill>
                <a:srgbClr val="FF0000"/>
              </a:solidFill>
              <a:latin typeface="微软雅黑" pitchFamily="34" charset="-122"/>
              <a:ea typeface="微软雅黑" pitchFamily="34" charset="-122"/>
            </a:endParaRPr>
          </a:p>
        </p:txBody>
      </p:sp>
      <p:sp>
        <p:nvSpPr>
          <p:cNvPr id="46108" name="文本框 18"/>
          <p:cNvSpPr txBox="1">
            <a:spLocks noChangeArrowheads="1"/>
          </p:cNvSpPr>
          <p:nvPr/>
        </p:nvSpPr>
        <p:spPr bwMode="auto">
          <a:xfrm>
            <a:off x="9544089" y="1554740"/>
            <a:ext cx="1860551" cy="430887"/>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文字说明：照片的事由、地点、人物、背景等要素。</a:t>
            </a:r>
          </a:p>
        </p:txBody>
      </p:sp>
      <p:cxnSp>
        <p:nvCxnSpPr>
          <p:cNvPr id="30" name="直接箭头连接符 29">
            <a:extLst>
              <a:ext uri="{FF2B5EF4-FFF2-40B4-BE49-F238E27FC236}">
                <a16:creationId xmlns:a16="http://schemas.microsoft.com/office/drawing/2014/main" xmlns="" id="{BF700E43-3862-4A75-9C5F-CB7EB31CC322}"/>
              </a:ext>
            </a:extLst>
          </p:cNvPr>
          <p:cNvCxnSpPr/>
          <p:nvPr/>
        </p:nvCxnSpPr>
        <p:spPr bwMode="auto">
          <a:xfrm>
            <a:off x="10474364" y="2029270"/>
            <a:ext cx="0" cy="25241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2" name="表格 1"/>
          <p:cNvGraphicFramePr>
            <a:graphicFrameLocks noGrp="1"/>
          </p:cNvGraphicFramePr>
          <p:nvPr>
            <p:extLst>
              <p:ext uri="{D42A27DB-BD31-4B8C-83A1-F6EECF244321}">
                <p14:modId xmlns:p14="http://schemas.microsoft.com/office/powerpoint/2010/main" val="179110756"/>
              </p:ext>
            </p:extLst>
          </p:nvPr>
        </p:nvGraphicFramePr>
        <p:xfrm>
          <a:off x="1146913" y="2450583"/>
          <a:ext cx="9899650" cy="2367450"/>
        </p:xfrm>
        <a:graphic>
          <a:graphicData uri="http://schemas.openxmlformats.org/drawingml/2006/table">
            <a:tbl>
              <a:tblPr>
                <a:tableStyleId>{5C22544A-7EE6-4342-B048-85BDC9FD1C3A}</a:tableStyleId>
              </a:tblPr>
              <a:tblGrid>
                <a:gridCol w="822802">
                  <a:extLst>
                    <a:ext uri="{9D8B030D-6E8A-4147-A177-3AD203B41FA5}">
                      <a16:colId xmlns:a16="http://schemas.microsoft.com/office/drawing/2014/main" xmlns="" val="20000"/>
                    </a:ext>
                  </a:extLst>
                </a:gridCol>
                <a:gridCol w="822167">
                  <a:extLst>
                    <a:ext uri="{9D8B030D-6E8A-4147-A177-3AD203B41FA5}">
                      <a16:colId xmlns:a16="http://schemas.microsoft.com/office/drawing/2014/main" xmlns="" val="20001"/>
                    </a:ext>
                  </a:extLst>
                </a:gridCol>
                <a:gridCol w="1480535">
                  <a:extLst>
                    <a:ext uri="{9D8B030D-6E8A-4147-A177-3AD203B41FA5}">
                      <a16:colId xmlns:a16="http://schemas.microsoft.com/office/drawing/2014/main" xmlns="" val="20002"/>
                    </a:ext>
                  </a:extLst>
                </a:gridCol>
                <a:gridCol w="471079">
                  <a:extLst>
                    <a:ext uri="{9D8B030D-6E8A-4147-A177-3AD203B41FA5}">
                      <a16:colId xmlns:a16="http://schemas.microsoft.com/office/drawing/2014/main" xmlns="" val="20003"/>
                    </a:ext>
                  </a:extLst>
                </a:gridCol>
                <a:gridCol w="578147">
                  <a:extLst>
                    <a:ext uri="{9D8B030D-6E8A-4147-A177-3AD203B41FA5}">
                      <a16:colId xmlns:a16="http://schemas.microsoft.com/office/drawing/2014/main" xmlns="" val="20004"/>
                    </a:ext>
                  </a:extLst>
                </a:gridCol>
                <a:gridCol w="694908">
                  <a:extLst>
                    <a:ext uri="{9D8B030D-6E8A-4147-A177-3AD203B41FA5}">
                      <a16:colId xmlns:a16="http://schemas.microsoft.com/office/drawing/2014/main" xmlns="" val="20005"/>
                    </a:ext>
                  </a:extLst>
                </a:gridCol>
                <a:gridCol w="502698">
                  <a:extLst>
                    <a:ext uri="{9D8B030D-6E8A-4147-A177-3AD203B41FA5}">
                      <a16:colId xmlns:a16="http://schemas.microsoft.com/office/drawing/2014/main" xmlns="" val="20006"/>
                    </a:ext>
                  </a:extLst>
                </a:gridCol>
                <a:gridCol w="588532">
                  <a:extLst>
                    <a:ext uri="{9D8B030D-6E8A-4147-A177-3AD203B41FA5}">
                      <a16:colId xmlns:a16="http://schemas.microsoft.com/office/drawing/2014/main" xmlns="" val="20007"/>
                    </a:ext>
                  </a:extLst>
                </a:gridCol>
                <a:gridCol w="588532">
                  <a:extLst>
                    <a:ext uri="{9D8B030D-6E8A-4147-A177-3AD203B41FA5}">
                      <a16:colId xmlns:a16="http://schemas.microsoft.com/office/drawing/2014/main" xmlns="" val="20008"/>
                    </a:ext>
                  </a:extLst>
                </a:gridCol>
                <a:gridCol w="502188">
                  <a:extLst>
                    <a:ext uri="{9D8B030D-6E8A-4147-A177-3AD203B41FA5}">
                      <a16:colId xmlns:a16="http://schemas.microsoft.com/office/drawing/2014/main" xmlns="" val="20009"/>
                    </a:ext>
                  </a:extLst>
                </a:gridCol>
                <a:gridCol w="510442">
                  <a:extLst>
                    <a:ext uri="{9D8B030D-6E8A-4147-A177-3AD203B41FA5}">
                      <a16:colId xmlns:a16="http://schemas.microsoft.com/office/drawing/2014/main" xmlns="" val="20010"/>
                    </a:ext>
                  </a:extLst>
                </a:gridCol>
                <a:gridCol w="701540">
                  <a:extLst>
                    <a:ext uri="{9D8B030D-6E8A-4147-A177-3AD203B41FA5}">
                      <a16:colId xmlns:a16="http://schemas.microsoft.com/office/drawing/2014/main" xmlns="" val="20011"/>
                    </a:ext>
                  </a:extLst>
                </a:gridCol>
                <a:gridCol w="759437">
                  <a:extLst>
                    <a:ext uri="{9D8B030D-6E8A-4147-A177-3AD203B41FA5}">
                      <a16:colId xmlns:a16="http://schemas.microsoft.com/office/drawing/2014/main" xmlns="" val="20012"/>
                    </a:ext>
                  </a:extLst>
                </a:gridCol>
                <a:gridCol w="876643">
                  <a:extLst>
                    <a:ext uri="{9D8B030D-6E8A-4147-A177-3AD203B41FA5}">
                      <a16:colId xmlns:a16="http://schemas.microsoft.com/office/drawing/2014/main" xmlns="" val="20013"/>
                    </a:ext>
                  </a:extLst>
                </a:gridCol>
              </a:tblGrid>
              <a:tr h="367855">
                <a:tc>
                  <a:txBody>
                    <a:bodyPr/>
                    <a:lstStyle/>
                    <a:p>
                      <a:pPr algn="ctr">
                        <a:spcAft>
                          <a:spcPts val="0"/>
                        </a:spcAft>
                      </a:pPr>
                      <a:r>
                        <a:rPr lang="zh-CN" sz="1200" kern="0" dirty="0">
                          <a:effectLst/>
                        </a:rPr>
                        <a:t>先导专项</a:t>
                      </a:r>
                      <a:endParaRPr lang="zh-CN" sz="1050" kern="100" dirty="0">
                        <a:effectLst/>
                      </a:endParaRPr>
                    </a:p>
                    <a:p>
                      <a:pPr algn="ctr">
                        <a:spcAft>
                          <a:spcPts val="0"/>
                        </a:spcAft>
                      </a:pPr>
                      <a:r>
                        <a:rPr lang="zh-CN" sz="1200" kern="0" dirty="0">
                          <a:effectLst/>
                        </a:rPr>
                        <a:t>档号</a:t>
                      </a:r>
                      <a:endParaRPr lang="zh-CN" sz="1050" kern="100" dirty="0">
                        <a:effectLst/>
                        <a:latin typeface="等线"/>
                        <a:ea typeface="等线"/>
                        <a:cs typeface="Times New Roman"/>
                      </a:endParaRPr>
                    </a:p>
                  </a:txBody>
                  <a:tcPr marL="68580" marR="68580" marT="0" marB="0"/>
                </a:tc>
                <a:tc>
                  <a:txBody>
                    <a:bodyPr/>
                    <a:lstStyle/>
                    <a:p>
                      <a:pPr algn="ctr">
                        <a:spcAft>
                          <a:spcPts val="0"/>
                        </a:spcAft>
                      </a:pPr>
                      <a:r>
                        <a:rPr lang="zh-CN" sz="1200" kern="0" dirty="0">
                          <a:effectLst/>
                        </a:rPr>
                        <a:t>立档单位</a:t>
                      </a:r>
                      <a:endParaRPr lang="zh-CN" sz="1050" kern="100" dirty="0">
                        <a:effectLst/>
                      </a:endParaRPr>
                    </a:p>
                    <a:p>
                      <a:pPr algn="ctr">
                        <a:spcAft>
                          <a:spcPts val="0"/>
                        </a:spcAft>
                      </a:pPr>
                      <a:r>
                        <a:rPr lang="zh-CN" sz="1200" kern="0" dirty="0">
                          <a:effectLst/>
                        </a:rPr>
                        <a:t>档号</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zh-CN" sz="1200" kern="0" dirty="0">
                          <a:effectLst/>
                        </a:rPr>
                        <a:t>题名</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zh-CN" sz="1200" kern="0">
                          <a:effectLst/>
                        </a:rPr>
                        <a:t>张数</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zh-CN" sz="1200" kern="0" dirty="0">
                          <a:effectLst/>
                        </a:rPr>
                        <a:t>摄影者</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zh-CN" sz="1200" kern="0" dirty="0">
                          <a:effectLst/>
                        </a:rPr>
                        <a:t>摄影时间</a:t>
                      </a:r>
                      <a:endParaRPr lang="zh-CN" sz="1050" kern="100" dirty="0">
                        <a:effectLst/>
                        <a:latin typeface="等线"/>
                        <a:ea typeface="等线"/>
                        <a:cs typeface="Times New Roman"/>
                      </a:endParaRPr>
                    </a:p>
                  </a:txBody>
                  <a:tcPr marL="68580" marR="68580" marT="0" marB="0"/>
                </a:tc>
                <a:tc>
                  <a:txBody>
                    <a:bodyPr/>
                    <a:lstStyle/>
                    <a:p>
                      <a:pPr algn="ctr">
                        <a:spcAft>
                          <a:spcPts val="0"/>
                        </a:spcAft>
                      </a:pPr>
                      <a:r>
                        <a:rPr lang="zh-CN" sz="1200" kern="0" dirty="0">
                          <a:effectLst/>
                        </a:rPr>
                        <a:t>容量</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zh-CN" sz="1200" kern="0">
                          <a:effectLst/>
                        </a:rPr>
                        <a:t>格式名称</a:t>
                      </a:r>
                      <a:endParaRPr lang="zh-CN" sz="1050" kern="100">
                        <a:effectLst/>
                        <a:latin typeface="等线"/>
                        <a:ea typeface="等线"/>
                        <a:cs typeface="Times New Roman"/>
                      </a:endParaRPr>
                    </a:p>
                  </a:txBody>
                  <a:tcPr marL="68580" marR="68580" marT="0" marB="0"/>
                </a:tc>
                <a:tc>
                  <a:txBody>
                    <a:bodyPr/>
                    <a:lstStyle/>
                    <a:p>
                      <a:pPr algn="ctr">
                        <a:spcAft>
                          <a:spcPts val="0"/>
                        </a:spcAft>
                      </a:pPr>
                      <a:r>
                        <a:rPr lang="zh-CN" sz="1200" kern="0">
                          <a:effectLst/>
                        </a:rPr>
                        <a:t>保管期限</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zh-CN" sz="1200" kern="0">
                          <a:effectLst/>
                        </a:rPr>
                        <a:t>密级</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zh-CN" sz="1200" kern="0">
                          <a:effectLst/>
                        </a:rPr>
                        <a:t>保密期限</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zh-CN" sz="1200" kern="0" dirty="0">
                          <a:effectLst/>
                        </a:rPr>
                        <a:t>载体号</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zh-CN" sz="1200" kern="0" dirty="0">
                          <a:effectLst/>
                        </a:rPr>
                        <a:t>参见号</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zh-CN" sz="1200" kern="0">
                          <a:effectLst/>
                        </a:rPr>
                        <a:t>文字说明</a:t>
                      </a:r>
                      <a:endParaRPr lang="zh-CN" sz="1050" kern="100">
                        <a:effectLst/>
                        <a:latin typeface="等线"/>
                        <a:ea typeface="等线"/>
                        <a:cs typeface="Times New Roman"/>
                      </a:endParaRPr>
                    </a:p>
                  </a:txBody>
                  <a:tcPr marL="68580" marR="68580" marT="0" marB="0" anchor="ctr"/>
                </a:tc>
                <a:extLst>
                  <a:ext uri="{0D108BD9-81ED-4DB2-BD59-A6C34878D82A}">
                    <a16:rowId xmlns:a16="http://schemas.microsoft.com/office/drawing/2014/main" xmlns="" val="10000"/>
                  </a:ext>
                </a:extLst>
              </a:tr>
              <a:tr h="704195">
                <a:tc>
                  <a:txBody>
                    <a:bodyPr/>
                    <a:lstStyle/>
                    <a:p>
                      <a:pPr algn="ctr">
                        <a:spcAft>
                          <a:spcPts val="0"/>
                        </a:spcAft>
                      </a:pPr>
                      <a:r>
                        <a:rPr lang="en-US" sz="1000" kern="0" dirty="0">
                          <a:effectLst/>
                        </a:rPr>
                        <a:t>ZP-XDB37010101-0001</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dirty="0">
                          <a:effectLst/>
                        </a:rPr>
                        <a:t>XXXX</a:t>
                      </a:r>
                      <a:r>
                        <a:rPr lang="zh-CN" sz="1000" kern="0" dirty="0">
                          <a:effectLst/>
                        </a:rPr>
                        <a:t>照片</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3</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endParaRPr>
                    </a:p>
                    <a:p>
                      <a:pPr algn="ctr">
                        <a:spcAft>
                          <a:spcPts val="0"/>
                        </a:spcAft>
                      </a:pPr>
                      <a:endParaRPr lang="en-US" sz="1000" kern="0" dirty="0">
                        <a:effectLst/>
                      </a:endParaRPr>
                    </a:p>
                    <a:p>
                      <a:pPr algn="ctr">
                        <a:spcAft>
                          <a:spcPts val="0"/>
                        </a:spcAft>
                      </a:pPr>
                      <a:r>
                        <a:rPr lang="en-US" sz="1000" kern="0" dirty="0">
                          <a:effectLst/>
                        </a:rPr>
                        <a:t>XX</a:t>
                      </a:r>
                      <a:endParaRPr lang="zh-CN" sz="1050" kern="100" dirty="0">
                        <a:effectLst/>
                        <a:latin typeface="等线"/>
                        <a:ea typeface="等线"/>
                        <a:cs typeface="Times New Roman"/>
                      </a:endParaRPr>
                    </a:p>
                  </a:txBody>
                  <a:tcPr marL="68580" marR="68580" marT="0" marB="0"/>
                </a:tc>
                <a:tc>
                  <a:txBody>
                    <a:bodyPr/>
                    <a:lstStyle/>
                    <a:p>
                      <a:pPr algn="ctr">
                        <a:spcAft>
                          <a:spcPts val="0"/>
                        </a:spcAft>
                      </a:pPr>
                      <a:r>
                        <a:rPr lang="en-US" sz="1000" kern="0" dirty="0">
                          <a:effectLst/>
                        </a:rPr>
                        <a:t>20200101</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100KB</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endParaRPr>
                    </a:p>
                    <a:p>
                      <a:pPr algn="ctr">
                        <a:spcAft>
                          <a:spcPts val="0"/>
                        </a:spcAft>
                      </a:pPr>
                      <a:endParaRPr lang="en-US" sz="1000" kern="0" dirty="0">
                        <a:effectLst/>
                      </a:endParaRPr>
                    </a:p>
                    <a:p>
                      <a:pPr algn="ctr">
                        <a:spcAft>
                          <a:spcPts val="0"/>
                        </a:spcAft>
                      </a:pPr>
                      <a:r>
                        <a:rPr lang="en-US" sz="1000" kern="0" dirty="0">
                          <a:effectLst/>
                        </a:rPr>
                        <a:t>JPG</a:t>
                      </a:r>
                      <a:endParaRPr lang="zh-CN" sz="1050" kern="100" dirty="0">
                        <a:effectLst/>
                        <a:latin typeface="等线"/>
                        <a:ea typeface="等线"/>
                        <a:cs typeface="Times New Roman"/>
                      </a:endParaRPr>
                    </a:p>
                  </a:txBody>
                  <a:tcPr marL="68580" marR="68580" marT="0" marB="0"/>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extLst>
                  <a:ext uri="{0D108BD9-81ED-4DB2-BD59-A6C34878D82A}">
                    <a16:rowId xmlns:a16="http://schemas.microsoft.com/office/drawing/2014/main" xmlns="" val="10001"/>
                  </a:ext>
                </a:extLst>
              </a:tr>
              <a:tr h="323850">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extLst>
                  <a:ext uri="{0D108BD9-81ED-4DB2-BD59-A6C34878D82A}">
                    <a16:rowId xmlns:a16="http://schemas.microsoft.com/office/drawing/2014/main" xmlns="" val="10002"/>
                  </a:ext>
                </a:extLst>
              </a:tr>
              <a:tr h="323850">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extLst>
                  <a:ext uri="{0D108BD9-81ED-4DB2-BD59-A6C34878D82A}">
                    <a16:rowId xmlns:a16="http://schemas.microsoft.com/office/drawing/2014/main" xmlns="" val="10003"/>
                  </a:ext>
                </a:extLst>
              </a:tr>
              <a:tr h="323850">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extLst>
                  <a:ext uri="{0D108BD9-81ED-4DB2-BD59-A6C34878D82A}">
                    <a16:rowId xmlns:a16="http://schemas.microsoft.com/office/drawing/2014/main" xmlns="" val="10004"/>
                  </a:ext>
                </a:extLst>
              </a:tr>
              <a:tr h="323850">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a:effectLst/>
                        </a:rPr>
                        <a:t> </a:t>
                      </a:r>
                      <a:endParaRPr lang="zh-CN" sz="1050" kern="10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tc>
                  <a:txBody>
                    <a:bodyPr/>
                    <a:lstStyle/>
                    <a:p>
                      <a:pPr algn="ctr">
                        <a:spcAft>
                          <a:spcPts val="0"/>
                        </a:spcAft>
                      </a:pPr>
                      <a:r>
                        <a:rPr lang="en-US" sz="1000" kern="0" dirty="0">
                          <a:effectLst/>
                        </a:rPr>
                        <a:t> </a:t>
                      </a:r>
                      <a:endParaRPr lang="zh-CN" sz="1050" kern="100" dirty="0">
                        <a:effectLst/>
                        <a:latin typeface="等线"/>
                        <a:ea typeface="等线"/>
                        <a:cs typeface="Times New Roman"/>
                      </a:endParaRPr>
                    </a:p>
                  </a:txBody>
                  <a:tcPr marL="68580" marR="68580" marT="0" marB="0" anchor="ctr"/>
                </a:tc>
                <a:extLst>
                  <a:ext uri="{0D108BD9-81ED-4DB2-BD59-A6C34878D82A}">
                    <a16:rowId xmlns:a16="http://schemas.microsoft.com/office/drawing/2014/main" xmlns="" val="10005"/>
                  </a:ext>
                </a:extLst>
              </a:tr>
            </a:tbl>
          </a:graphicData>
        </a:graphic>
      </p:graphicFrame>
      <p:sp>
        <p:nvSpPr>
          <p:cNvPr id="32" name="文本框 18"/>
          <p:cNvSpPr txBox="1">
            <a:spLocks noChangeArrowheads="1"/>
          </p:cNvSpPr>
          <p:nvPr/>
        </p:nvSpPr>
        <p:spPr bwMode="auto">
          <a:xfrm>
            <a:off x="5454494" y="4650170"/>
            <a:ext cx="1860551" cy="430887"/>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zh-CN" sz="1100" dirty="0">
                <a:solidFill>
                  <a:srgbClr val="FF0000"/>
                </a:solidFill>
                <a:latin typeface="微软雅黑" pitchFamily="34" charset="-122"/>
                <a:ea typeface="微软雅黑" pitchFamily="34" charset="-122"/>
              </a:rPr>
              <a:t>容量：填写照片大小，单位为</a:t>
            </a:r>
            <a:r>
              <a:rPr kumimoji="0" lang="en-US" altLang="zh-CN" sz="1100" dirty="0">
                <a:solidFill>
                  <a:srgbClr val="FF0000"/>
                </a:solidFill>
                <a:latin typeface="微软雅黑" pitchFamily="34" charset="-122"/>
                <a:ea typeface="微软雅黑" pitchFamily="34" charset="-122"/>
              </a:rPr>
              <a:t>MB</a:t>
            </a:r>
            <a:r>
              <a:rPr kumimoji="0" lang="zh-CN" altLang="zh-CN" sz="1100" dirty="0">
                <a:solidFill>
                  <a:srgbClr val="FF0000"/>
                </a:solidFill>
                <a:latin typeface="微软雅黑" pitchFamily="34" charset="-122"/>
                <a:ea typeface="微软雅黑" pitchFamily="34" charset="-122"/>
              </a:rPr>
              <a:t>、</a:t>
            </a:r>
            <a:r>
              <a:rPr kumimoji="0" lang="en-US" altLang="zh-CN" sz="1100" dirty="0">
                <a:solidFill>
                  <a:srgbClr val="FF0000"/>
                </a:solidFill>
                <a:latin typeface="微软雅黑" pitchFamily="34" charset="-122"/>
                <a:ea typeface="微软雅黑" pitchFamily="34" charset="-122"/>
              </a:rPr>
              <a:t>GB</a:t>
            </a:r>
            <a:r>
              <a:rPr kumimoji="0" lang="zh-CN" altLang="zh-CN" sz="1100" dirty="0">
                <a:solidFill>
                  <a:srgbClr val="FF0000"/>
                </a:solidFill>
                <a:latin typeface="微软雅黑" pitchFamily="34" charset="-122"/>
                <a:ea typeface="微软雅黑" pitchFamily="34" charset="-122"/>
              </a:rPr>
              <a:t>等。</a:t>
            </a:r>
            <a:endParaRPr kumimoji="0" lang="zh-CN" altLang="en-US" sz="1100" dirty="0">
              <a:solidFill>
                <a:srgbClr val="FF0000"/>
              </a:solidFill>
              <a:latin typeface="微软雅黑" pitchFamily="34" charset="-122"/>
              <a:ea typeface="微软雅黑" pitchFamily="34" charset="-122"/>
            </a:endParaRPr>
          </a:p>
        </p:txBody>
      </p:sp>
      <p:sp>
        <p:nvSpPr>
          <p:cNvPr id="34" name="文本框 18"/>
          <p:cNvSpPr txBox="1">
            <a:spLocks noChangeArrowheads="1"/>
          </p:cNvSpPr>
          <p:nvPr/>
        </p:nvSpPr>
        <p:spPr bwMode="auto">
          <a:xfrm>
            <a:off x="4890240" y="4050383"/>
            <a:ext cx="1128507" cy="430887"/>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摄制时间：照片的拍摄时间。</a:t>
            </a:r>
          </a:p>
        </p:txBody>
      </p:sp>
      <p:sp>
        <p:nvSpPr>
          <p:cNvPr id="35" name="文本框 18"/>
          <p:cNvSpPr txBox="1">
            <a:spLocks noChangeArrowheads="1"/>
          </p:cNvSpPr>
          <p:nvPr/>
        </p:nvSpPr>
        <p:spPr bwMode="auto">
          <a:xfrm>
            <a:off x="9397594" y="4602429"/>
            <a:ext cx="1106989" cy="769441"/>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参见号：</a:t>
            </a:r>
            <a:r>
              <a:rPr kumimoji="0" lang="zh-CN" altLang="zh-CN" sz="1100" dirty="0">
                <a:solidFill>
                  <a:srgbClr val="FF0000"/>
                </a:solidFill>
                <a:latin typeface="微软雅黑" pitchFamily="34" charset="-122"/>
                <a:ea typeface="微软雅黑" pitchFamily="34" charset="-122"/>
              </a:rPr>
              <a:t>与照片有密切联系的其他载体类型档案的档号。</a:t>
            </a:r>
          </a:p>
        </p:txBody>
      </p:sp>
      <p:sp>
        <p:nvSpPr>
          <p:cNvPr id="36" name="文本框 18"/>
          <p:cNvSpPr txBox="1">
            <a:spLocks noChangeArrowheads="1"/>
          </p:cNvSpPr>
          <p:nvPr/>
        </p:nvSpPr>
        <p:spPr bwMode="auto">
          <a:xfrm>
            <a:off x="8355287" y="5525749"/>
            <a:ext cx="1860551" cy="769441"/>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载体号：</a:t>
            </a:r>
            <a:r>
              <a:rPr kumimoji="0" lang="zh-CN" altLang="zh-CN" sz="1100" dirty="0">
                <a:solidFill>
                  <a:srgbClr val="FF0000"/>
                </a:solidFill>
                <a:latin typeface="微软雅黑" pitchFamily="34" charset="-122"/>
                <a:ea typeface="微软雅黑" pitchFamily="34" charset="-122"/>
              </a:rPr>
              <a:t>照片脱机存储的载体号，载体号结构可为“</a:t>
            </a:r>
            <a:r>
              <a:rPr kumimoji="0" lang="en-US" altLang="zh-CN" sz="1100" dirty="0">
                <a:solidFill>
                  <a:srgbClr val="FF0000"/>
                </a:solidFill>
                <a:latin typeface="微软雅黑" pitchFamily="34" charset="-122"/>
                <a:ea typeface="微软雅黑" pitchFamily="34" charset="-122"/>
              </a:rPr>
              <a:t>ZP-</a:t>
            </a:r>
            <a:r>
              <a:rPr kumimoji="0" lang="zh-CN" altLang="zh-CN" sz="1100" dirty="0">
                <a:solidFill>
                  <a:srgbClr val="FF0000"/>
                </a:solidFill>
                <a:latin typeface="微软雅黑" pitchFamily="34" charset="-122"/>
                <a:ea typeface="微软雅黑" pitchFamily="34" charset="-122"/>
              </a:rPr>
              <a:t>任务编号</a:t>
            </a:r>
            <a:r>
              <a:rPr kumimoji="0" lang="en-US" altLang="zh-CN" sz="1100" dirty="0">
                <a:solidFill>
                  <a:srgbClr val="FF0000"/>
                </a:solidFill>
                <a:latin typeface="微软雅黑" pitchFamily="34" charset="-122"/>
                <a:ea typeface="微软雅黑" pitchFamily="34" charset="-122"/>
              </a:rPr>
              <a:t>-</a:t>
            </a:r>
            <a:r>
              <a:rPr kumimoji="0" lang="zh-CN" altLang="zh-CN" sz="1100" dirty="0">
                <a:solidFill>
                  <a:srgbClr val="FF0000"/>
                </a:solidFill>
                <a:latin typeface="微软雅黑" pitchFamily="34" charset="-122"/>
                <a:ea typeface="微软雅黑" pitchFamily="34" charset="-122"/>
              </a:rPr>
              <a:t>年度</a:t>
            </a:r>
            <a:r>
              <a:rPr kumimoji="0" lang="en-US" altLang="zh-CN" sz="1100" dirty="0">
                <a:solidFill>
                  <a:srgbClr val="FF0000"/>
                </a:solidFill>
                <a:latin typeface="微软雅黑" pitchFamily="34" charset="-122"/>
                <a:ea typeface="微软雅黑" pitchFamily="34" charset="-122"/>
              </a:rPr>
              <a:t>-</a:t>
            </a:r>
            <a:r>
              <a:rPr kumimoji="0" lang="zh-CN" altLang="zh-CN" sz="1100" dirty="0">
                <a:solidFill>
                  <a:srgbClr val="FF0000"/>
                </a:solidFill>
                <a:latin typeface="微软雅黑" pitchFamily="34" charset="-122"/>
                <a:ea typeface="微软雅黑" pitchFamily="34" charset="-122"/>
              </a:rPr>
              <a:t>载体序号”。</a:t>
            </a:r>
            <a:endParaRPr kumimoji="0" lang="zh-CN" altLang="en-US" sz="1100" dirty="0">
              <a:solidFill>
                <a:srgbClr val="FF0000"/>
              </a:solidFill>
              <a:latin typeface="微软雅黑" pitchFamily="34" charset="-122"/>
              <a:ea typeface="微软雅黑" pitchFamily="34" charset="-122"/>
            </a:endParaRPr>
          </a:p>
        </p:txBody>
      </p:sp>
      <p:cxnSp>
        <p:nvCxnSpPr>
          <p:cNvPr id="37" name="直接箭头连接符 36">
            <a:extLst>
              <a:ext uri="{FF2B5EF4-FFF2-40B4-BE49-F238E27FC236}">
                <a16:creationId xmlns:a16="http://schemas.microsoft.com/office/drawing/2014/main" xmlns="" id="{8ADF3B56-3A9A-47F5-A04E-20324463793A}"/>
              </a:ext>
            </a:extLst>
          </p:cNvPr>
          <p:cNvCxnSpPr/>
          <p:nvPr/>
        </p:nvCxnSpPr>
        <p:spPr bwMode="auto">
          <a:xfrm flipV="1">
            <a:off x="2519046" y="4771707"/>
            <a:ext cx="0" cy="21544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直接箭头连接符 44">
            <a:extLst>
              <a:ext uri="{FF2B5EF4-FFF2-40B4-BE49-F238E27FC236}">
                <a16:creationId xmlns:a16="http://schemas.microsoft.com/office/drawing/2014/main" xmlns="" id="{8ADF3B56-3A9A-47F5-A04E-20324463793A}"/>
              </a:ext>
            </a:extLst>
          </p:cNvPr>
          <p:cNvCxnSpPr/>
          <p:nvPr/>
        </p:nvCxnSpPr>
        <p:spPr bwMode="auto">
          <a:xfrm>
            <a:off x="3930912" y="1954055"/>
            <a:ext cx="0" cy="25241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6098" name="文本框 18"/>
          <p:cNvSpPr txBox="1">
            <a:spLocks noChangeArrowheads="1"/>
          </p:cNvSpPr>
          <p:nvPr/>
        </p:nvSpPr>
        <p:spPr bwMode="auto">
          <a:xfrm>
            <a:off x="4673846" y="3535580"/>
            <a:ext cx="1092602" cy="430887"/>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摄制者：照片的拍摄者。</a:t>
            </a:r>
            <a:endParaRPr kumimoji="0" lang="en-US" altLang="zh-CN" sz="1100" dirty="0">
              <a:solidFill>
                <a:srgbClr val="FF0000"/>
              </a:solidFill>
              <a:latin typeface="微软雅黑" pitchFamily="34" charset="-122"/>
              <a:ea typeface="微软雅黑" pitchFamily="34" charset="-122"/>
            </a:endParaRPr>
          </a:p>
        </p:txBody>
      </p:sp>
      <p:sp>
        <p:nvSpPr>
          <p:cNvPr id="46100" name="文本框 18"/>
          <p:cNvSpPr txBox="1">
            <a:spLocks noChangeArrowheads="1"/>
          </p:cNvSpPr>
          <p:nvPr/>
        </p:nvSpPr>
        <p:spPr bwMode="auto">
          <a:xfrm>
            <a:off x="8003934" y="4602429"/>
            <a:ext cx="1186356" cy="430887"/>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保管期限：根据保管期限表填写。</a:t>
            </a:r>
          </a:p>
        </p:txBody>
      </p:sp>
      <p:sp>
        <p:nvSpPr>
          <p:cNvPr id="46106" name="文本框 18"/>
          <p:cNvSpPr txBox="1">
            <a:spLocks noChangeArrowheads="1"/>
          </p:cNvSpPr>
          <p:nvPr/>
        </p:nvSpPr>
        <p:spPr bwMode="auto">
          <a:xfrm>
            <a:off x="6384770" y="3523685"/>
            <a:ext cx="938513" cy="938719"/>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格式名称：照片的计算机文件类型。如</a:t>
            </a:r>
            <a:r>
              <a:rPr kumimoji="0" lang="en-US" altLang="zh-CN" sz="1100" dirty="0">
                <a:solidFill>
                  <a:srgbClr val="FF0000"/>
                </a:solidFill>
                <a:latin typeface="微软雅黑" pitchFamily="34" charset="-122"/>
                <a:ea typeface="微软雅黑" pitchFamily="34" charset="-122"/>
              </a:rPr>
              <a:t>JPG</a:t>
            </a:r>
            <a:r>
              <a:rPr kumimoji="0" lang="zh-CN" altLang="en-US" sz="1100" dirty="0">
                <a:solidFill>
                  <a:srgbClr val="FF0000"/>
                </a:solidFill>
                <a:latin typeface="微软雅黑" pitchFamily="34" charset="-122"/>
                <a:ea typeface="微软雅黑" pitchFamily="34" charset="-122"/>
              </a:rPr>
              <a:t>、</a:t>
            </a:r>
            <a:r>
              <a:rPr kumimoji="0" lang="en-US" altLang="zh-CN" sz="1100" dirty="0">
                <a:solidFill>
                  <a:srgbClr val="FF0000"/>
                </a:solidFill>
                <a:latin typeface="微软雅黑" pitchFamily="34" charset="-122"/>
                <a:ea typeface="微软雅黑" pitchFamily="34" charset="-122"/>
              </a:rPr>
              <a:t>TIF</a:t>
            </a:r>
            <a:r>
              <a:rPr kumimoji="0" lang="zh-CN" altLang="en-US" sz="1100" dirty="0">
                <a:solidFill>
                  <a:srgbClr val="FF0000"/>
                </a:solidFill>
                <a:latin typeface="微软雅黑" pitchFamily="34" charset="-122"/>
                <a:ea typeface="微软雅黑" pitchFamily="34" charset="-122"/>
              </a:rPr>
              <a:t>等。</a:t>
            </a:r>
          </a:p>
        </p:txBody>
      </p:sp>
      <p:sp>
        <p:nvSpPr>
          <p:cNvPr id="46102" name="文本框 18"/>
          <p:cNvSpPr txBox="1">
            <a:spLocks noChangeArrowheads="1"/>
          </p:cNvSpPr>
          <p:nvPr/>
        </p:nvSpPr>
        <p:spPr bwMode="auto">
          <a:xfrm>
            <a:off x="7538061" y="3215129"/>
            <a:ext cx="793488" cy="1277273"/>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3200">
                <a:solidFill>
                  <a:schemeClr val="tx1"/>
                </a:solidFill>
                <a:latin typeface="Calibri" pitchFamily="34" charset="0"/>
                <a:ea typeface="宋体" charset="-122"/>
              </a:defRPr>
            </a:lvl1pPr>
            <a:lvl2pPr>
              <a:defRPr kumimoji="1" sz="2800">
                <a:solidFill>
                  <a:schemeClr val="tx1"/>
                </a:solidFill>
                <a:latin typeface="Calibri" pitchFamily="34" charset="0"/>
                <a:ea typeface="宋体" charset="-122"/>
              </a:defRPr>
            </a:lvl2pPr>
            <a:lvl3pPr>
              <a:defRPr kumimoji="1" sz="2400">
                <a:solidFill>
                  <a:schemeClr val="tx1"/>
                </a:solidFill>
                <a:latin typeface="Calibri" pitchFamily="34" charset="0"/>
                <a:ea typeface="宋体" charset="-122"/>
              </a:defRPr>
            </a:lvl3pPr>
            <a:lvl4pPr>
              <a:defRPr kumimoji="1" sz="2000">
                <a:solidFill>
                  <a:schemeClr val="tx1"/>
                </a:solidFill>
                <a:latin typeface="Calibri" pitchFamily="34" charset="0"/>
                <a:ea typeface="宋体" charset="-122"/>
              </a:defRPr>
            </a:lvl4pPr>
            <a:lvl5pPr>
              <a:defRPr kumimoji="1" sz="2000">
                <a:solidFill>
                  <a:schemeClr val="tx1"/>
                </a:solidFill>
                <a:latin typeface="Calibri" pitchFamily="34" charset="0"/>
                <a:ea typeface="宋体" charset="-122"/>
              </a:defRPr>
            </a:lvl5pPr>
            <a:lvl6pPr eaLnBrk="0" fontAlgn="base" hangingPunct="0">
              <a:spcAft>
                <a:spcPct val="0"/>
              </a:spcAft>
              <a:buFont typeface="Arial" charset="0"/>
              <a:buChar char="»"/>
              <a:defRPr kumimoji="1" sz="2000">
                <a:solidFill>
                  <a:schemeClr val="tx1"/>
                </a:solidFill>
                <a:latin typeface="Calibri" pitchFamily="34" charset="0"/>
                <a:ea typeface="宋体" charset="-122"/>
              </a:defRPr>
            </a:lvl6pPr>
            <a:lvl7pPr eaLnBrk="0" fontAlgn="base" hangingPunct="0">
              <a:spcAft>
                <a:spcPct val="0"/>
              </a:spcAft>
              <a:buFont typeface="Arial" charset="0"/>
              <a:buChar char="»"/>
              <a:defRPr kumimoji="1" sz="2000">
                <a:solidFill>
                  <a:schemeClr val="tx1"/>
                </a:solidFill>
                <a:latin typeface="Calibri" pitchFamily="34" charset="0"/>
                <a:ea typeface="宋体" charset="-122"/>
              </a:defRPr>
            </a:lvl7pPr>
            <a:lvl8pPr eaLnBrk="0" fontAlgn="base" hangingPunct="0">
              <a:spcAft>
                <a:spcPct val="0"/>
              </a:spcAft>
              <a:buFont typeface="Arial" charset="0"/>
              <a:buChar char="»"/>
              <a:defRPr kumimoji="1" sz="2000">
                <a:solidFill>
                  <a:schemeClr val="tx1"/>
                </a:solidFill>
                <a:latin typeface="Calibri" pitchFamily="34" charset="0"/>
                <a:ea typeface="宋体" charset="-122"/>
              </a:defRPr>
            </a:lvl8pPr>
            <a:lvl9pPr eaLnBrk="0" fontAlgn="base" hangingPunct="0">
              <a:spcAft>
                <a:spcPct val="0"/>
              </a:spcAft>
              <a:buFont typeface="Arial" charset="0"/>
              <a:buChar char="»"/>
              <a:defRPr kumimoji="1" sz="2000">
                <a:solidFill>
                  <a:schemeClr val="tx1"/>
                </a:solidFill>
                <a:latin typeface="Calibri" pitchFamily="34" charset="0"/>
                <a:ea typeface="宋体" charset="-122"/>
              </a:defRPr>
            </a:lvl9pPr>
          </a:lstStyle>
          <a:p>
            <a:r>
              <a:rPr kumimoji="0" lang="zh-CN" altLang="en-US" sz="1100" dirty="0">
                <a:solidFill>
                  <a:srgbClr val="FF0000"/>
                </a:solidFill>
                <a:latin typeface="微软雅黑" pitchFamily="34" charset="-122"/>
                <a:ea typeface="微软雅黑" pitchFamily="34" charset="-122"/>
              </a:rPr>
              <a:t>密级：密级文件分为秘密、机密、绝密；没有密级的，不用标识。</a:t>
            </a:r>
          </a:p>
        </p:txBody>
      </p:sp>
      <p:cxnSp>
        <p:nvCxnSpPr>
          <p:cNvPr id="46" name="直接箭头连接符 45">
            <a:extLst>
              <a:ext uri="{FF2B5EF4-FFF2-40B4-BE49-F238E27FC236}">
                <a16:creationId xmlns:a16="http://schemas.microsoft.com/office/drawing/2014/main" xmlns="" id="{8ADF3B56-3A9A-47F5-A04E-20324463793A}"/>
              </a:ext>
            </a:extLst>
          </p:cNvPr>
          <p:cNvCxnSpPr/>
          <p:nvPr/>
        </p:nvCxnSpPr>
        <p:spPr bwMode="auto">
          <a:xfrm flipV="1">
            <a:off x="4568259" y="3404642"/>
            <a:ext cx="0" cy="218267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接箭头连接符 47">
            <a:extLst>
              <a:ext uri="{FF2B5EF4-FFF2-40B4-BE49-F238E27FC236}">
                <a16:creationId xmlns:a16="http://schemas.microsoft.com/office/drawing/2014/main" xmlns="" id="{8ADF3B56-3A9A-47F5-A04E-20324463793A}"/>
              </a:ext>
            </a:extLst>
          </p:cNvPr>
          <p:cNvCxnSpPr/>
          <p:nvPr/>
        </p:nvCxnSpPr>
        <p:spPr bwMode="auto">
          <a:xfrm flipV="1">
            <a:off x="5074580" y="3296920"/>
            <a:ext cx="0" cy="21544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直接箭头连接符 48">
            <a:extLst>
              <a:ext uri="{FF2B5EF4-FFF2-40B4-BE49-F238E27FC236}">
                <a16:creationId xmlns:a16="http://schemas.microsoft.com/office/drawing/2014/main" xmlns="" id="{8ADF3B56-3A9A-47F5-A04E-20324463793A}"/>
              </a:ext>
            </a:extLst>
          </p:cNvPr>
          <p:cNvCxnSpPr/>
          <p:nvPr/>
        </p:nvCxnSpPr>
        <p:spPr bwMode="auto">
          <a:xfrm flipH="1" flipV="1">
            <a:off x="5884569" y="3241964"/>
            <a:ext cx="3816" cy="80842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直接箭头连接符 51">
            <a:extLst>
              <a:ext uri="{FF2B5EF4-FFF2-40B4-BE49-F238E27FC236}">
                <a16:creationId xmlns:a16="http://schemas.microsoft.com/office/drawing/2014/main" xmlns="" id="{8ADF3B56-3A9A-47F5-A04E-20324463793A}"/>
              </a:ext>
            </a:extLst>
          </p:cNvPr>
          <p:cNvCxnSpPr/>
          <p:nvPr/>
        </p:nvCxnSpPr>
        <p:spPr bwMode="auto">
          <a:xfrm flipH="1" flipV="1">
            <a:off x="6144684" y="3394798"/>
            <a:ext cx="3816" cy="120763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直接箭头连接符 52">
            <a:extLst>
              <a:ext uri="{FF2B5EF4-FFF2-40B4-BE49-F238E27FC236}">
                <a16:creationId xmlns:a16="http://schemas.microsoft.com/office/drawing/2014/main" xmlns="" id="{8ADF3B56-3A9A-47F5-A04E-20324463793A}"/>
              </a:ext>
            </a:extLst>
          </p:cNvPr>
          <p:cNvCxnSpPr/>
          <p:nvPr/>
        </p:nvCxnSpPr>
        <p:spPr bwMode="auto">
          <a:xfrm flipV="1">
            <a:off x="6862409" y="3287076"/>
            <a:ext cx="0" cy="21544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直接箭头连接符 54">
            <a:extLst>
              <a:ext uri="{FF2B5EF4-FFF2-40B4-BE49-F238E27FC236}">
                <a16:creationId xmlns:a16="http://schemas.microsoft.com/office/drawing/2014/main" xmlns="" id="{8ADF3B56-3A9A-47F5-A04E-20324463793A}"/>
              </a:ext>
            </a:extLst>
          </p:cNvPr>
          <p:cNvCxnSpPr/>
          <p:nvPr/>
        </p:nvCxnSpPr>
        <p:spPr bwMode="auto">
          <a:xfrm flipV="1">
            <a:off x="7934805" y="2851070"/>
            <a:ext cx="0" cy="21544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直接箭头连接符 55">
            <a:extLst>
              <a:ext uri="{FF2B5EF4-FFF2-40B4-BE49-F238E27FC236}">
                <a16:creationId xmlns:a16="http://schemas.microsoft.com/office/drawing/2014/main" xmlns="" id="{8ADF3B56-3A9A-47F5-A04E-20324463793A}"/>
              </a:ext>
            </a:extLst>
          </p:cNvPr>
          <p:cNvCxnSpPr/>
          <p:nvPr/>
        </p:nvCxnSpPr>
        <p:spPr bwMode="auto">
          <a:xfrm flipV="1">
            <a:off x="8506729" y="2958791"/>
            <a:ext cx="0" cy="162788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直接箭头连接符 57">
            <a:extLst>
              <a:ext uri="{FF2B5EF4-FFF2-40B4-BE49-F238E27FC236}">
                <a16:creationId xmlns:a16="http://schemas.microsoft.com/office/drawing/2014/main" xmlns="" id="{8ADF3B56-3A9A-47F5-A04E-20324463793A}"/>
              </a:ext>
            </a:extLst>
          </p:cNvPr>
          <p:cNvCxnSpPr>
            <a:stCxn id="36" idx="0"/>
          </p:cNvCxnSpPr>
          <p:nvPr/>
        </p:nvCxnSpPr>
        <p:spPr bwMode="auto">
          <a:xfrm flipH="1" flipV="1">
            <a:off x="9285562" y="2958792"/>
            <a:ext cx="1" cy="256695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直接箭头连接符 58">
            <a:extLst>
              <a:ext uri="{FF2B5EF4-FFF2-40B4-BE49-F238E27FC236}">
                <a16:creationId xmlns:a16="http://schemas.microsoft.com/office/drawing/2014/main" xmlns="" id="{8ADF3B56-3A9A-47F5-A04E-20324463793A}"/>
              </a:ext>
            </a:extLst>
          </p:cNvPr>
          <p:cNvCxnSpPr/>
          <p:nvPr/>
        </p:nvCxnSpPr>
        <p:spPr bwMode="auto">
          <a:xfrm flipV="1">
            <a:off x="9776309" y="2921267"/>
            <a:ext cx="0" cy="166772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8" name="Rectangle 2"/>
          <p:cNvSpPr>
            <a:spLocks noChangeArrowheads="1"/>
          </p:cNvSpPr>
          <p:nvPr/>
        </p:nvSpPr>
        <p:spPr bwMode="auto">
          <a:xfrm>
            <a:off x="1399831" y="1896746"/>
            <a:ext cx="9645256"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500" b="1" i="0" u="none" strike="noStrike" cap="none" normalizeH="0" baseline="0" dirty="0">
                <a:ln>
                  <a:noFill/>
                </a:ln>
                <a:solidFill>
                  <a:schemeClr val="tx1"/>
                </a:solidFill>
                <a:effectLst/>
                <a:latin typeface="黑体" pitchFamily="49" charset="-122"/>
                <a:ea typeface="黑体" pitchFamily="49" charset="-122"/>
                <a:cs typeface="Times New Roman" pitchFamily="18" charset="0"/>
              </a:rPr>
              <a:t>                                       </a:t>
            </a:r>
            <a:r>
              <a:rPr kumimoji="0" lang="zh-CN" altLang="en-US" sz="1500" b="1" i="0" u="none" strike="noStrike" cap="none" normalizeH="0" baseline="0" dirty="0">
                <a:ln>
                  <a:noFill/>
                </a:ln>
                <a:solidFill>
                  <a:schemeClr val="tx1"/>
                </a:solidFill>
                <a:effectLst/>
                <a:latin typeface="黑体" pitchFamily="49" charset="-122"/>
                <a:ea typeface="黑体" pitchFamily="49" charset="-122"/>
                <a:cs typeface="Times New Roman" pitchFamily="18" charset="0"/>
              </a:rPr>
              <a:t>照 片 </a:t>
            </a:r>
            <a:r>
              <a:rPr kumimoji="0" lang="zh-CN" sz="1500" b="1" i="0" u="none" strike="noStrike" cap="none" normalizeH="0" baseline="0" dirty="0">
                <a:ln>
                  <a:noFill/>
                </a:ln>
                <a:solidFill>
                  <a:schemeClr val="tx1"/>
                </a:solidFill>
                <a:effectLst/>
                <a:latin typeface="黑体" pitchFamily="49" charset="-122"/>
                <a:ea typeface="黑体" pitchFamily="49" charset="-122"/>
                <a:cs typeface="Times New Roman" pitchFamily="18" charset="0"/>
              </a:rPr>
              <a:t>档</a:t>
            </a:r>
            <a:r>
              <a:rPr kumimoji="0" lang="zh-CN" sz="1500" b="1" i="0" u="none" strike="noStrike" cap="none" normalizeH="0" baseline="0" dirty="0">
                <a:ln>
                  <a:noFill/>
                </a:ln>
                <a:solidFill>
                  <a:schemeClr val="tx1"/>
                </a:solidFill>
                <a:effectLst/>
                <a:latin typeface="等线" charset="-122"/>
                <a:ea typeface="黑体" pitchFamily="49" charset="-122"/>
                <a:cs typeface="Times New Roman" pitchFamily="18" charset="0"/>
              </a:rPr>
              <a:t> </a:t>
            </a:r>
            <a:r>
              <a:rPr kumimoji="0" lang="zh-CN" sz="1500" b="1" i="0" u="none" strike="noStrike" cap="none" normalizeH="0" baseline="0" dirty="0">
                <a:ln>
                  <a:noFill/>
                </a:ln>
                <a:solidFill>
                  <a:schemeClr val="tx1"/>
                </a:solidFill>
                <a:effectLst/>
                <a:latin typeface="黑体" pitchFamily="49" charset="-122"/>
                <a:ea typeface="黑体" pitchFamily="49" charset="-122"/>
                <a:cs typeface="Times New Roman" pitchFamily="18" charset="0"/>
              </a:rPr>
              <a:t>案</a:t>
            </a:r>
            <a:r>
              <a:rPr kumimoji="0" lang="zh-CN" sz="1500" b="1" i="0" u="none" strike="noStrike" cap="none" normalizeH="0" baseline="0" dirty="0">
                <a:ln>
                  <a:noFill/>
                </a:ln>
                <a:solidFill>
                  <a:schemeClr val="tx1"/>
                </a:solidFill>
                <a:effectLst/>
                <a:latin typeface="等线" charset="-122"/>
                <a:ea typeface="黑体" pitchFamily="49" charset="-122"/>
                <a:cs typeface="Times New Roman" pitchFamily="18" charset="0"/>
              </a:rPr>
              <a:t> </a:t>
            </a:r>
            <a:r>
              <a:rPr kumimoji="0" lang="zh-CN" sz="1500" b="1" i="0" u="none" strike="noStrike" cap="none" normalizeH="0" baseline="0" dirty="0">
                <a:ln>
                  <a:noFill/>
                </a:ln>
                <a:solidFill>
                  <a:schemeClr val="tx1"/>
                </a:solidFill>
                <a:effectLst/>
                <a:latin typeface="黑体" pitchFamily="49" charset="-122"/>
                <a:ea typeface="黑体" pitchFamily="49" charset="-122"/>
                <a:cs typeface="Times New Roman" pitchFamily="18" charset="0"/>
              </a:rPr>
              <a:t>目</a:t>
            </a:r>
            <a:r>
              <a:rPr kumimoji="0" lang="zh-CN" sz="1500" b="1" i="0" u="none" strike="noStrike" cap="none" normalizeH="0" baseline="0" dirty="0">
                <a:ln>
                  <a:noFill/>
                </a:ln>
                <a:solidFill>
                  <a:schemeClr val="tx1"/>
                </a:solidFill>
                <a:effectLst/>
                <a:latin typeface="等线" charset="-122"/>
                <a:ea typeface="黑体" pitchFamily="49" charset="-122"/>
                <a:cs typeface="Times New Roman" pitchFamily="18" charset="0"/>
              </a:rPr>
              <a:t> </a:t>
            </a:r>
            <a:r>
              <a:rPr kumimoji="0" lang="zh-CN" sz="1500" b="1" i="0" u="none" strike="noStrike" cap="none" normalizeH="0" baseline="0" dirty="0">
                <a:ln>
                  <a:noFill/>
                </a:ln>
                <a:solidFill>
                  <a:schemeClr val="tx1"/>
                </a:solidFill>
                <a:effectLst/>
                <a:latin typeface="黑体" pitchFamily="49" charset="-122"/>
                <a:ea typeface="黑体" pitchFamily="49" charset="-122"/>
                <a:cs typeface="Times New Roman" pitchFamily="18" charset="0"/>
              </a:rPr>
              <a:t>录</a:t>
            </a:r>
            <a:endParaRPr kumimoji="0" lang="zh-CN" sz="800" b="0" i="0" u="none" strike="noStrike" cap="none" normalizeH="0" baseline="0" dirty="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sz="1200" b="0" i="0" u="none" strike="noStrike" cap="none" normalizeH="0" baseline="0" dirty="0">
                <a:ln>
                  <a:noFill/>
                </a:ln>
                <a:solidFill>
                  <a:schemeClr val="tx1"/>
                </a:solidFill>
                <a:effectLst/>
                <a:latin typeface="黑体" pitchFamily="49" charset="-122"/>
                <a:ea typeface="黑体" pitchFamily="49" charset="-122"/>
                <a:cs typeface="Times New Roman" pitchFamily="18" charset="0"/>
              </a:rPr>
              <a:t>任务名称：</a:t>
            </a:r>
            <a:r>
              <a:rPr kumimoji="0" lang="zh-CN" altLang="en-US" sz="1000" b="0" i="0" u="none" strike="noStrike" cap="none" normalizeH="0" baseline="0" dirty="0">
                <a:ln>
                  <a:noFill/>
                </a:ln>
                <a:solidFill>
                  <a:schemeClr val="tx1"/>
                </a:solidFill>
                <a:effectLst/>
                <a:latin typeface="等线" charset="-122"/>
                <a:ea typeface="等线" charset="-122"/>
                <a:cs typeface="Times New Roman" pitchFamily="18" charset="0"/>
              </a:rPr>
              <a:t>                                                                                                                                                                                                                     </a:t>
            </a:r>
            <a:r>
              <a:rPr kumimoji="0" lang="zh-CN" altLang="en-US" sz="1000" b="0" i="0" u="none" strike="noStrike" cap="none" normalizeH="0" baseline="0" dirty="0">
                <a:ln>
                  <a:noFill/>
                </a:ln>
                <a:solidFill>
                  <a:schemeClr val="tx1"/>
                </a:solidFill>
                <a:effectLst/>
                <a:latin typeface="Times New Roman" pitchFamily="18" charset="0"/>
                <a:ea typeface="等线" charset="-122"/>
                <a:cs typeface="Times New Roman" pitchFamily="18" charset="0"/>
              </a:rPr>
              <a:t>共</a:t>
            </a:r>
            <a:r>
              <a:rPr kumimoji="0" lang="zh-CN" altLang="en-US" sz="1000" b="0" i="0" u="none" strike="noStrike" cap="none" normalizeH="0" baseline="0" dirty="0">
                <a:ln>
                  <a:noFill/>
                </a:ln>
                <a:solidFill>
                  <a:schemeClr val="tx1"/>
                </a:solidFill>
                <a:effectLst/>
                <a:latin typeface="等线" charset="-122"/>
                <a:ea typeface="等线" charset="-122"/>
                <a:cs typeface="Times New Roman" pitchFamily="18" charset="0"/>
              </a:rPr>
              <a:t>   </a:t>
            </a:r>
            <a:r>
              <a:rPr kumimoji="0" lang="zh-CN" altLang="en-US" sz="1000" b="0" i="0" u="none" strike="noStrike" cap="none" normalizeH="0" baseline="0" dirty="0">
                <a:ln>
                  <a:noFill/>
                </a:ln>
                <a:solidFill>
                  <a:schemeClr val="tx1"/>
                </a:solidFill>
                <a:effectLst/>
                <a:latin typeface="Times New Roman" pitchFamily="18" charset="0"/>
                <a:ea typeface="等线" charset="-122"/>
                <a:cs typeface="Times New Roman" pitchFamily="18" charset="0"/>
              </a:rPr>
              <a:t>页</a:t>
            </a:r>
            <a:r>
              <a:rPr kumimoji="0" lang="zh-CN" altLang="en-US" sz="1000" b="0" i="0" u="none" strike="noStrike" cap="none" normalizeH="0" baseline="0" dirty="0">
                <a:ln>
                  <a:noFill/>
                </a:ln>
                <a:solidFill>
                  <a:schemeClr val="tx1"/>
                </a:solidFill>
                <a:effectLst/>
                <a:latin typeface="等线" charset="-122"/>
                <a:ea typeface="等线" charset="-122"/>
                <a:cs typeface="Times New Roman" pitchFamily="18" charset="0"/>
              </a:rPr>
              <a:t> </a:t>
            </a:r>
            <a:r>
              <a:rPr kumimoji="0" lang="zh-CN" altLang="en-US" sz="1000" b="0" i="0" u="none" strike="noStrike" cap="none" normalizeH="0" baseline="0" dirty="0">
                <a:ln>
                  <a:noFill/>
                </a:ln>
                <a:solidFill>
                  <a:schemeClr val="tx1"/>
                </a:solidFill>
                <a:effectLst/>
                <a:latin typeface="Times New Roman" pitchFamily="18" charset="0"/>
                <a:ea typeface="等线" charset="-122"/>
                <a:cs typeface="Times New Roman" pitchFamily="18" charset="0"/>
              </a:rPr>
              <a:t>第</a:t>
            </a:r>
            <a:r>
              <a:rPr kumimoji="0" lang="zh-CN" altLang="en-US" sz="1000" b="0" i="0" u="none" strike="noStrike" cap="none" normalizeH="0" baseline="0" dirty="0">
                <a:ln>
                  <a:noFill/>
                </a:ln>
                <a:solidFill>
                  <a:schemeClr val="tx1"/>
                </a:solidFill>
                <a:effectLst/>
                <a:latin typeface="等线" charset="-122"/>
                <a:ea typeface="等线" charset="-122"/>
                <a:cs typeface="Times New Roman" pitchFamily="18" charset="0"/>
              </a:rPr>
              <a:t>   </a:t>
            </a:r>
            <a:r>
              <a:rPr kumimoji="0" lang="zh-CN" altLang="en-US" sz="1000" b="0" i="0" u="none" strike="noStrike" cap="none" normalizeH="0" baseline="0" dirty="0">
                <a:ln>
                  <a:noFill/>
                </a:ln>
                <a:solidFill>
                  <a:schemeClr val="tx1"/>
                </a:solidFill>
                <a:effectLst/>
                <a:latin typeface="Times New Roman" pitchFamily="18" charset="0"/>
                <a:ea typeface="等线" charset="-122"/>
                <a:cs typeface="Times New Roman" pitchFamily="18" charset="0"/>
              </a:rPr>
              <a:t>页</a:t>
            </a:r>
            <a:endParaRPr kumimoji="0" lang="zh-CN" altLang="en-US" sz="800" b="0" i="0" u="none" strike="noStrike" cap="none" normalizeH="0" baseline="0" dirty="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en-US" sz="1800" b="0" i="0" u="none" strike="noStrike" cap="none" normalizeH="0" baseline="0" dirty="0">
              <a:ln>
                <a:noFill/>
              </a:ln>
              <a:solidFill>
                <a:schemeClr val="tx1"/>
              </a:solidFill>
              <a:effectLst/>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165395561"/>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751</TotalTime>
  <Words>1550</Words>
  <Application>Microsoft Office PowerPoint</Application>
  <PresentationFormat>自定义</PresentationFormat>
  <Paragraphs>481</Paragraphs>
  <Slides>11</Slides>
  <Notes>9</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11</vt:i4>
      </vt:variant>
    </vt:vector>
  </HeadingPairs>
  <TitlesOfParts>
    <vt:vector size="13" baseType="lpstr">
      <vt:lpstr>Office 主题​​</vt:lpstr>
      <vt:lpstr>Image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NTKO</dc:creator>
  <cp:lastModifiedBy>user</cp:lastModifiedBy>
  <cp:revision>54</cp:revision>
  <dcterms:created xsi:type="dcterms:W3CDTF">2022-09-08T08:39:13Z</dcterms:created>
  <dcterms:modified xsi:type="dcterms:W3CDTF">2023-05-09T02:38:49Z</dcterms:modified>
</cp:coreProperties>
</file>